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Lst>
  <p:sldSz cy="6858000" cx="12192000"/>
  <p:notesSz cx="6858000" cy="12192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8" roundtripDataSignature="AMtx7mhOnB6Gg4uOZ+D/cyFwbu8Y85gyW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6" Type="http://schemas.openxmlformats.org/officeDocument/2006/relationships/slide" Target="slides/slide2.xml"/><Relationship Id="rId18" Type="http://customschemas.google.com/relationships/presentationmetadata" Target="meta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 name="Shape 11"/>
        <p:cNvGrpSpPr/>
        <p:nvPr/>
      </p:nvGrpSpPr>
      <p:grpSpPr>
        <a:xfrm>
          <a:off x="0" y="0"/>
          <a:ext cx="0" cy="0"/>
          <a:chOff x="0" y="0"/>
          <a:chExt cx="0" cy="0"/>
        </a:xfrm>
      </p:grpSpPr>
      <p:sp>
        <p:nvSpPr>
          <p:cNvPr id="12" name="Google Shape;12;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 name="Google Shape;13;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 name="Google Shape;14;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5" name="Shape 455"/>
        <p:cNvGrpSpPr/>
        <p:nvPr/>
      </p:nvGrpSpPr>
      <p:grpSpPr>
        <a:xfrm>
          <a:off x="0" y="0"/>
          <a:ext cx="0" cy="0"/>
          <a:chOff x="0" y="0"/>
          <a:chExt cx="0" cy="0"/>
        </a:xfrm>
      </p:grpSpPr>
      <p:sp>
        <p:nvSpPr>
          <p:cNvPr id="456" name="Google Shape;456;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57" name="Google Shape;457;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8" name="Google Shape;458;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0" name="Shape 530"/>
        <p:cNvGrpSpPr/>
        <p:nvPr/>
      </p:nvGrpSpPr>
      <p:grpSpPr>
        <a:xfrm>
          <a:off x="0" y="0"/>
          <a:ext cx="0" cy="0"/>
          <a:chOff x="0" y="0"/>
          <a:chExt cx="0" cy="0"/>
        </a:xfrm>
      </p:grpSpPr>
      <p:sp>
        <p:nvSpPr>
          <p:cNvPr id="531" name="Google Shape;531;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32" name="Google Shape;532;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33" name="Google Shape;533;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0" name="Shape 580"/>
        <p:cNvGrpSpPr/>
        <p:nvPr/>
      </p:nvGrpSpPr>
      <p:grpSpPr>
        <a:xfrm>
          <a:off x="0" y="0"/>
          <a:ext cx="0" cy="0"/>
          <a:chOff x="0" y="0"/>
          <a:chExt cx="0" cy="0"/>
        </a:xfrm>
      </p:grpSpPr>
      <p:sp>
        <p:nvSpPr>
          <p:cNvPr id="581" name="Google Shape;581;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82" name="Google Shape;582;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3" name="Google Shape;583;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3" name="Shape 683"/>
        <p:cNvGrpSpPr/>
        <p:nvPr/>
      </p:nvGrpSpPr>
      <p:grpSpPr>
        <a:xfrm>
          <a:off x="0" y="0"/>
          <a:ext cx="0" cy="0"/>
          <a:chOff x="0" y="0"/>
          <a:chExt cx="0" cy="0"/>
        </a:xfrm>
      </p:grpSpPr>
      <p:sp>
        <p:nvSpPr>
          <p:cNvPr id="684" name="Google Shape;684;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85" name="Google Shape;685;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6" name="Google Shape;686;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 name="Shape 26"/>
        <p:cNvGrpSpPr/>
        <p:nvPr/>
      </p:nvGrpSpPr>
      <p:grpSpPr>
        <a:xfrm>
          <a:off x="0" y="0"/>
          <a:ext cx="0" cy="0"/>
          <a:chOff x="0" y="0"/>
          <a:chExt cx="0" cy="0"/>
        </a:xfrm>
      </p:grpSpPr>
      <p:sp>
        <p:nvSpPr>
          <p:cNvPr id="27" name="Google Shape;27;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 name="Google Shape;28;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 name="Google Shape;29;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 name="Shape 49"/>
        <p:cNvGrpSpPr/>
        <p:nvPr/>
      </p:nvGrpSpPr>
      <p:grpSpPr>
        <a:xfrm>
          <a:off x="0" y="0"/>
          <a:ext cx="0" cy="0"/>
          <a:chOff x="0" y="0"/>
          <a:chExt cx="0" cy="0"/>
        </a:xfrm>
      </p:grpSpPr>
      <p:sp>
        <p:nvSpPr>
          <p:cNvPr id="50" name="Google Shape;50;g3e666164aa6_4_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1" name="Google Shape;51;g3e666164aa6_4_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 name="Google Shape;52;g3e666164aa6_4_8: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4" name="Google Shape;94;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 name="Google Shape;95;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2" name="Google Shape;142;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3" name="Google Shape;143;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5" name="Google Shape;185;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6" name="Google Shape;186;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9" name="Google Shape;239;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0" name="Google Shape;240;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8" name="Google Shape;328;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9" name="Google Shape;329;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6" name="Shape 386"/>
        <p:cNvGrpSpPr/>
        <p:nvPr/>
      </p:nvGrpSpPr>
      <p:grpSpPr>
        <a:xfrm>
          <a:off x="0" y="0"/>
          <a:ext cx="0" cy="0"/>
          <a:chOff x="0" y="0"/>
          <a:chExt cx="0" cy="0"/>
        </a:xfrm>
      </p:grpSpPr>
      <p:sp>
        <p:nvSpPr>
          <p:cNvPr id="387" name="Google Shape;387;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88" name="Google Shape;388;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9" name="Google Shape;389;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10"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90000"/>
        </a:solidFill>
      </p:bgPr>
    </p:bg>
    <p:spTree>
      <p:nvGrpSpPr>
        <p:cNvPr id="15" name="Shape 15"/>
        <p:cNvGrpSpPr/>
        <p:nvPr/>
      </p:nvGrpSpPr>
      <p:grpSpPr>
        <a:xfrm>
          <a:off x="0" y="0"/>
          <a:ext cx="0" cy="0"/>
          <a:chOff x="0" y="0"/>
          <a:chExt cx="0" cy="0"/>
        </a:xfrm>
      </p:grpSpPr>
      <p:sp>
        <p:nvSpPr>
          <p:cNvPr id="16" name="Google Shape;16;p1"/>
          <p:cNvSpPr/>
          <p:nvPr/>
        </p:nvSpPr>
        <p:spPr>
          <a:xfrm>
            <a:off x="0" y="0"/>
            <a:ext cx="274320" cy="6858000"/>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1"/>
          <p:cNvSpPr/>
          <p:nvPr/>
        </p:nvSpPr>
        <p:spPr>
          <a:xfrm>
            <a:off x="6217920" y="457200"/>
            <a:ext cx="5577840"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GROUP 1</a:t>
            </a:r>
            <a:endParaRPr b="0" i="0" sz="1000" u="none" cap="none" strike="noStrike">
              <a:solidFill>
                <a:schemeClr val="dk1"/>
              </a:solidFill>
              <a:latin typeface="Calibri"/>
              <a:ea typeface="Calibri"/>
              <a:cs typeface="Calibri"/>
              <a:sym typeface="Calibri"/>
            </a:endParaRPr>
          </a:p>
        </p:txBody>
      </p:sp>
      <p:sp>
        <p:nvSpPr>
          <p:cNvPr id="18" name="Google Shape;18;p1"/>
          <p:cNvSpPr/>
          <p:nvPr/>
        </p:nvSpPr>
        <p:spPr>
          <a:xfrm>
            <a:off x="640080" y="2926080"/>
            <a:ext cx="10972800" cy="9144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AF7EF"/>
              </a:buClr>
              <a:buSzPts val="5400"/>
              <a:buFont typeface="Georgia"/>
              <a:buNone/>
            </a:pPr>
            <a:r>
              <a:rPr b="0" i="0" lang="en-US" sz="5400" u="none" cap="none" strike="noStrike">
                <a:solidFill>
                  <a:srgbClr val="FAF7EF"/>
                </a:solidFill>
                <a:latin typeface="Georgia"/>
                <a:ea typeface="Georgia"/>
                <a:cs typeface="Georgia"/>
                <a:sym typeface="Georgia"/>
              </a:rPr>
              <a:t>Micron Technology, Inc.</a:t>
            </a:r>
            <a:endParaRPr b="0" i="0" sz="5400" u="none" cap="none" strike="noStrike">
              <a:solidFill>
                <a:schemeClr val="dk1"/>
              </a:solidFill>
              <a:latin typeface="Calibri"/>
              <a:ea typeface="Calibri"/>
              <a:cs typeface="Calibri"/>
              <a:sym typeface="Calibri"/>
            </a:endParaRPr>
          </a:p>
        </p:txBody>
      </p:sp>
      <p:sp>
        <p:nvSpPr>
          <p:cNvPr id="19" name="Google Shape;19;p1"/>
          <p:cNvSpPr/>
          <p:nvPr/>
        </p:nvSpPr>
        <p:spPr>
          <a:xfrm>
            <a:off x="640080" y="3931920"/>
            <a:ext cx="1097280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AF7EF"/>
              </a:buClr>
              <a:buSzPts val="1400"/>
              <a:buFont typeface="Calibri"/>
              <a:buNone/>
            </a:pPr>
            <a:r>
              <a:rPr b="0" i="0" lang="en-US" sz="1400" u="none" cap="none" strike="noStrike">
                <a:solidFill>
                  <a:srgbClr val="FAF7EF"/>
                </a:solidFill>
                <a:latin typeface="Calibri"/>
                <a:ea typeface="Calibri"/>
                <a:cs typeface="Calibri"/>
                <a:sym typeface="Calibri"/>
              </a:rPr>
              <a:t>As of April 17, 2026</a:t>
            </a:r>
            <a:endParaRPr b="0" i="0" sz="1400" u="none" cap="none" strike="noStrike">
              <a:solidFill>
                <a:schemeClr val="dk1"/>
              </a:solidFill>
              <a:latin typeface="Calibri"/>
              <a:ea typeface="Calibri"/>
              <a:cs typeface="Calibri"/>
              <a:sym typeface="Calibri"/>
            </a:endParaRPr>
          </a:p>
        </p:txBody>
      </p:sp>
      <p:cxnSp>
        <p:nvCxnSpPr>
          <p:cNvPr id="20" name="Google Shape;20;p1"/>
          <p:cNvCxnSpPr/>
          <p:nvPr/>
        </p:nvCxnSpPr>
        <p:spPr>
          <a:xfrm>
            <a:off x="640080" y="4480560"/>
            <a:ext cx="1554480" cy="0"/>
          </a:xfrm>
          <a:prstGeom prst="straightConnector1">
            <a:avLst/>
          </a:prstGeom>
          <a:noFill/>
          <a:ln cap="flat" cmpd="sng" w="31750">
            <a:solidFill>
              <a:srgbClr val="FFC72C"/>
            </a:solidFill>
            <a:prstDash val="solid"/>
            <a:round/>
            <a:headEnd len="sm" w="sm" type="none"/>
            <a:tailEnd len="sm" w="sm" type="none"/>
          </a:ln>
        </p:spPr>
      </p:cxnSp>
      <p:sp>
        <p:nvSpPr>
          <p:cNvPr id="21" name="Google Shape;21;p1"/>
          <p:cNvSpPr/>
          <p:nvPr/>
        </p:nvSpPr>
        <p:spPr>
          <a:xfrm>
            <a:off x="640080" y="4754880"/>
            <a:ext cx="5943600" cy="1005840"/>
          </a:xfrm>
          <a:prstGeom prst="rect">
            <a:avLst/>
          </a:prstGeom>
          <a:solidFill>
            <a:srgbClr val="7A1111"/>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1"/>
          <p:cNvSpPr/>
          <p:nvPr/>
        </p:nvSpPr>
        <p:spPr>
          <a:xfrm>
            <a:off x="868680" y="4864608"/>
            <a:ext cx="5486400"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100"/>
              <a:buFont typeface="Calibri"/>
              <a:buNone/>
            </a:pPr>
            <a:r>
              <a:rPr b="1" i="0" lang="en-US" sz="1100" u="none" cap="none" strike="noStrike">
                <a:solidFill>
                  <a:srgbClr val="FFC72C"/>
                </a:solidFill>
                <a:latin typeface="Calibri"/>
                <a:ea typeface="Calibri"/>
                <a:cs typeface="Calibri"/>
                <a:sym typeface="Calibri"/>
              </a:rPr>
              <a:t>RECOMMENDATION:  </a:t>
            </a:r>
            <a:r>
              <a:rPr b="1" i="0" lang="en-US" sz="2200" u="none" cap="none" strike="noStrike">
                <a:solidFill>
                  <a:srgbClr val="FAF7EF"/>
                </a:solidFill>
                <a:latin typeface="Georgia"/>
                <a:ea typeface="Georgia"/>
                <a:cs typeface="Georgia"/>
                <a:sym typeface="Georgia"/>
              </a:rPr>
              <a:t>BUY</a:t>
            </a:r>
            <a:endParaRPr b="0" i="0" sz="1100" u="none" cap="none" strike="noStrike">
              <a:solidFill>
                <a:schemeClr val="dk1"/>
              </a:solidFill>
              <a:latin typeface="Calibri"/>
              <a:ea typeface="Calibri"/>
              <a:cs typeface="Calibri"/>
              <a:sym typeface="Calibri"/>
            </a:endParaRPr>
          </a:p>
        </p:txBody>
      </p:sp>
      <p:sp>
        <p:nvSpPr>
          <p:cNvPr id="23" name="Google Shape;23;p1"/>
          <p:cNvSpPr/>
          <p:nvPr/>
        </p:nvSpPr>
        <p:spPr>
          <a:xfrm>
            <a:off x="868680" y="5349240"/>
            <a:ext cx="566928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AF7EF"/>
              </a:buClr>
              <a:buSzPts val="1100"/>
              <a:buFont typeface="Calibri"/>
              <a:buNone/>
            </a:pPr>
            <a:r>
              <a:rPr b="0" i="0" lang="en-US" sz="1100" u="none" cap="none" strike="noStrike">
                <a:solidFill>
                  <a:srgbClr val="FAF7EF"/>
                </a:solidFill>
                <a:latin typeface="Calibri"/>
                <a:ea typeface="Calibri"/>
                <a:cs typeface="Calibri"/>
                <a:sym typeface="Calibri"/>
              </a:rPr>
              <a:t>Market Approach: $500.68   |   DCF: $520.65   |   Current: $448.42</a:t>
            </a:r>
            <a:endParaRPr b="0" i="0" sz="1100" u="none" cap="none" strike="noStrike">
              <a:solidFill>
                <a:schemeClr val="dk1"/>
              </a:solidFill>
              <a:latin typeface="Calibri"/>
              <a:ea typeface="Calibri"/>
              <a:cs typeface="Calibri"/>
              <a:sym typeface="Calibri"/>
            </a:endParaRPr>
          </a:p>
        </p:txBody>
      </p:sp>
      <p:sp>
        <p:nvSpPr>
          <p:cNvPr id="24" name="Google Shape;24;p1"/>
          <p:cNvSpPr/>
          <p:nvPr/>
        </p:nvSpPr>
        <p:spPr>
          <a:xfrm>
            <a:off x="640075" y="6345915"/>
            <a:ext cx="5943600" cy="274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AF7EF"/>
              </a:buClr>
              <a:buSzPts val="1000"/>
              <a:buFont typeface="Calibri"/>
              <a:buNone/>
            </a:pPr>
            <a:r>
              <a:rPr b="0" i="1" lang="en-US" sz="1000" u="none" cap="none" strike="noStrike">
                <a:solidFill>
                  <a:srgbClr val="FAF7EF"/>
                </a:solidFill>
                <a:latin typeface="Calibri"/>
                <a:ea typeface="Calibri"/>
                <a:cs typeface="Calibri"/>
                <a:sym typeface="Calibri"/>
              </a:rPr>
              <a:t>A. Kelkelyan  •  B. Hasan  •  B. Soo  •  D. Yuan  •  D. Norona  •  G. Baek  •  N. Williams</a:t>
            </a:r>
            <a:endParaRPr b="0" i="0" sz="1000" u="none" cap="none" strike="noStrike">
              <a:solidFill>
                <a:schemeClr val="dk1"/>
              </a:solidFill>
              <a:latin typeface="Calibri"/>
              <a:ea typeface="Calibri"/>
              <a:cs typeface="Calibri"/>
              <a:sym typeface="Calibri"/>
            </a:endParaRPr>
          </a:p>
        </p:txBody>
      </p:sp>
      <p:pic>
        <p:nvPicPr>
          <p:cNvPr id="25" name="Google Shape;25;p1"/>
          <p:cNvPicPr preferRelativeResize="0"/>
          <p:nvPr/>
        </p:nvPicPr>
        <p:blipFill>
          <a:blip r:embed="rId3">
            <a:alphaModFix/>
          </a:blip>
          <a:stretch>
            <a:fillRect/>
          </a:stretch>
        </p:blipFill>
        <p:spPr>
          <a:xfrm>
            <a:off x="8991595" y="2118350"/>
            <a:ext cx="2621279" cy="2621279"/>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7EF"/>
        </a:solidFill>
      </p:bgPr>
    </p:bg>
    <p:spTree>
      <p:nvGrpSpPr>
        <p:cNvPr id="459" name="Shape 459"/>
        <p:cNvGrpSpPr/>
        <p:nvPr/>
      </p:nvGrpSpPr>
      <p:grpSpPr>
        <a:xfrm>
          <a:off x="0" y="0"/>
          <a:ext cx="0" cy="0"/>
          <a:chOff x="0" y="0"/>
          <a:chExt cx="0" cy="0"/>
        </a:xfrm>
      </p:grpSpPr>
      <p:sp>
        <p:nvSpPr>
          <p:cNvPr id="460" name="Google Shape;460;p10"/>
          <p:cNvSpPr/>
          <p:nvPr/>
        </p:nvSpPr>
        <p:spPr>
          <a:xfrm>
            <a:off x="0" y="0"/>
            <a:ext cx="12191695" cy="73152"/>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1" name="Google Shape;461;p10"/>
          <p:cNvSpPr/>
          <p:nvPr/>
        </p:nvSpPr>
        <p:spPr>
          <a:xfrm>
            <a:off x="457200" y="201168"/>
            <a:ext cx="91440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99B00"/>
              </a:buClr>
              <a:buSzPts val="1000"/>
              <a:buFont typeface="Calibri"/>
              <a:buNone/>
            </a:pPr>
            <a:r>
              <a:rPr b="1" i="0" lang="en-US" sz="1000" u="none" cap="none" strike="noStrike">
                <a:solidFill>
                  <a:srgbClr val="C99B00"/>
                </a:solidFill>
                <a:latin typeface="Calibri"/>
                <a:ea typeface="Calibri"/>
                <a:cs typeface="Calibri"/>
                <a:sym typeface="Calibri"/>
              </a:rPr>
              <a:t>SECTION 09</a:t>
            </a:r>
            <a:endParaRPr b="0" i="0" sz="1000" u="none" cap="none" strike="noStrike">
              <a:solidFill>
                <a:schemeClr val="dk1"/>
              </a:solidFill>
              <a:latin typeface="Calibri"/>
              <a:ea typeface="Calibri"/>
              <a:cs typeface="Calibri"/>
              <a:sym typeface="Calibri"/>
            </a:endParaRPr>
          </a:p>
        </p:txBody>
      </p:sp>
      <p:sp>
        <p:nvSpPr>
          <p:cNvPr id="462" name="Google Shape;462;p10"/>
          <p:cNvSpPr/>
          <p:nvPr/>
        </p:nvSpPr>
        <p:spPr>
          <a:xfrm>
            <a:off x="457200" y="438912"/>
            <a:ext cx="11247120" cy="5943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2800"/>
              <a:buFont typeface="Georgia"/>
              <a:buNone/>
            </a:pPr>
            <a:r>
              <a:rPr b="0" i="0" lang="en-US" sz="2800" u="none" cap="none" strike="noStrike">
                <a:solidFill>
                  <a:srgbClr val="990000"/>
                </a:solidFill>
                <a:latin typeface="Georgia"/>
                <a:ea typeface="Georgia"/>
                <a:cs typeface="Georgia"/>
                <a:sym typeface="Georgia"/>
              </a:rPr>
              <a:t>Five-Year Income Statement Forecast</a:t>
            </a:r>
            <a:endParaRPr b="0" i="0" sz="2800" u="none" cap="none" strike="noStrike">
              <a:solidFill>
                <a:schemeClr val="dk1"/>
              </a:solidFill>
              <a:latin typeface="Calibri"/>
              <a:ea typeface="Calibri"/>
              <a:cs typeface="Calibri"/>
              <a:sym typeface="Calibri"/>
            </a:endParaRPr>
          </a:p>
        </p:txBody>
      </p:sp>
      <p:cxnSp>
        <p:nvCxnSpPr>
          <p:cNvPr id="463" name="Google Shape;463;p10"/>
          <p:cNvCxnSpPr/>
          <p:nvPr/>
        </p:nvCxnSpPr>
        <p:spPr>
          <a:xfrm>
            <a:off x="457200" y="1115568"/>
            <a:ext cx="1005840" cy="0"/>
          </a:xfrm>
          <a:prstGeom prst="straightConnector1">
            <a:avLst/>
          </a:prstGeom>
          <a:noFill/>
          <a:ln cap="flat" cmpd="sng" w="31750">
            <a:solidFill>
              <a:srgbClr val="FFC72C"/>
            </a:solidFill>
            <a:prstDash val="solid"/>
            <a:round/>
            <a:headEnd len="sm" w="sm" type="none"/>
            <a:tailEnd len="sm" w="sm" type="none"/>
          </a:ln>
        </p:spPr>
      </p:cxnSp>
      <p:sp>
        <p:nvSpPr>
          <p:cNvPr id="464" name="Google Shape;464;p10"/>
          <p:cNvSpPr/>
          <p:nvPr/>
        </p:nvSpPr>
        <p:spPr>
          <a:xfrm>
            <a:off x="457200" y="1965960"/>
            <a:ext cx="11247120" cy="384048"/>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5" name="Google Shape;465;p10"/>
          <p:cNvSpPr/>
          <p:nvPr/>
        </p:nvSpPr>
        <p:spPr>
          <a:xfrm>
            <a:off x="512064" y="2011680"/>
            <a:ext cx="2907792" cy="29260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$M</a:t>
            </a:r>
            <a:endParaRPr b="0" i="0" sz="1000" u="none" cap="none" strike="noStrike">
              <a:solidFill>
                <a:schemeClr val="dk1"/>
              </a:solidFill>
              <a:latin typeface="Calibri"/>
              <a:ea typeface="Calibri"/>
              <a:cs typeface="Calibri"/>
              <a:sym typeface="Calibri"/>
            </a:endParaRPr>
          </a:p>
        </p:txBody>
      </p:sp>
      <p:sp>
        <p:nvSpPr>
          <p:cNvPr id="466" name="Google Shape;466;p10"/>
          <p:cNvSpPr/>
          <p:nvPr/>
        </p:nvSpPr>
        <p:spPr>
          <a:xfrm>
            <a:off x="3529584" y="2011680"/>
            <a:ext cx="1261872" cy="29260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FY25A</a:t>
            </a:r>
            <a:endParaRPr b="0" i="0" sz="1000" u="none" cap="none" strike="noStrike">
              <a:solidFill>
                <a:schemeClr val="dk1"/>
              </a:solidFill>
              <a:latin typeface="Calibri"/>
              <a:ea typeface="Calibri"/>
              <a:cs typeface="Calibri"/>
              <a:sym typeface="Calibri"/>
            </a:endParaRPr>
          </a:p>
        </p:txBody>
      </p:sp>
      <p:sp>
        <p:nvSpPr>
          <p:cNvPr id="467" name="Google Shape;467;p10"/>
          <p:cNvSpPr/>
          <p:nvPr/>
        </p:nvSpPr>
        <p:spPr>
          <a:xfrm>
            <a:off x="4901184" y="2011680"/>
            <a:ext cx="1261872" cy="29260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FY26P</a:t>
            </a:r>
            <a:endParaRPr b="0" i="0" sz="1000" u="none" cap="none" strike="noStrike">
              <a:solidFill>
                <a:schemeClr val="dk1"/>
              </a:solidFill>
              <a:latin typeface="Calibri"/>
              <a:ea typeface="Calibri"/>
              <a:cs typeface="Calibri"/>
              <a:sym typeface="Calibri"/>
            </a:endParaRPr>
          </a:p>
        </p:txBody>
      </p:sp>
      <p:sp>
        <p:nvSpPr>
          <p:cNvPr id="468" name="Google Shape;468;p10"/>
          <p:cNvSpPr/>
          <p:nvPr/>
        </p:nvSpPr>
        <p:spPr>
          <a:xfrm>
            <a:off x="6272784" y="2011680"/>
            <a:ext cx="1261872" cy="29260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FY27P</a:t>
            </a:r>
            <a:endParaRPr b="0" i="0" sz="1000" u="none" cap="none" strike="noStrike">
              <a:solidFill>
                <a:schemeClr val="dk1"/>
              </a:solidFill>
              <a:latin typeface="Calibri"/>
              <a:ea typeface="Calibri"/>
              <a:cs typeface="Calibri"/>
              <a:sym typeface="Calibri"/>
            </a:endParaRPr>
          </a:p>
        </p:txBody>
      </p:sp>
      <p:sp>
        <p:nvSpPr>
          <p:cNvPr id="469" name="Google Shape;469;p10"/>
          <p:cNvSpPr/>
          <p:nvPr/>
        </p:nvSpPr>
        <p:spPr>
          <a:xfrm>
            <a:off x="7644384" y="2011680"/>
            <a:ext cx="1261872" cy="29260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FY28P</a:t>
            </a:r>
            <a:endParaRPr b="0" i="0" sz="1000" u="none" cap="none" strike="noStrike">
              <a:solidFill>
                <a:schemeClr val="dk1"/>
              </a:solidFill>
              <a:latin typeface="Calibri"/>
              <a:ea typeface="Calibri"/>
              <a:cs typeface="Calibri"/>
              <a:sym typeface="Calibri"/>
            </a:endParaRPr>
          </a:p>
        </p:txBody>
      </p:sp>
      <p:sp>
        <p:nvSpPr>
          <p:cNvPr id="470" name="Google Shape;470;p10"/>
          <p:cNvSpPr/>
          <p:nvPr/>
        </p:nvSpPr>
        <p:spPr>
          <a:xfrm>
            <a:off x="9015984" y="2011680"/>
            <a:ext cx="1261872" cy="29260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FY29P</a:t>
            </a:r>
            <a:endParaRPr b="0" i="0" sz="1000" u="none" cap="none" strike="noStrike">
              <a:solidFill>
                <a:schemeClr val="dk1"/>
              </a:solidFill>
              <a:latin typeface="Calibri"/>
              <a:ea typeface="Calibri"/>
              <a:cs typeface="Calibri"/>
              <a:sym typeface="Calibri"/>
            </a:endParaRPr>
          </a:p>
        </p:txBody>
      </p:sp>
      <p:sp>
        <p:nvSpPr>
          <p:cNvPr id="471" name="Google Shape;471;p10"/>
          <p:cNvSpPr/>
          <p:nvPr/>
        </p:nvSpPr>
        <p:spPr>
          <a:xfrm>
            <a:off x="10387584" y="2011680"/>
            <a:ext cx="1261872" cy="29260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FY30P</a:t>
            </a:r>
            <a:endParaRPr b="0" i="0" sz="1000" u="none" cap="none" strike="noStrike">
              <a:solidFill>
                <a:schemeClr val="dk1"/>
              </a:solidFill>
              <a:latin typeface="Calibri"/>
              <a:ea typeface="Calibri"/>
              <a:cs typeface="Calibri"/>
              <a:sym typeface="Calibri"/>
            </a:endParaRPr>
          </a:p>
        </p:txBody>
      </p:sp>
      <p:sp>
        <p:nvSpPr>
          <p:cNvPr id="472" name="Google Shape;472;p10"/>
          <p:cNvSpPr/>
          <p:nvPr/>
        </p:nvSpPr>
        <p:spPr>
          <a:xfrm>
            <a:off x="457200" y="2350008"/>
            <a:ext cx="11247120" cy="384048"/>
          </a:xfrm>
          <a:prstGeom prst="rect">
            <a:avLst/>
          </a:prstGeom>
          <a:solidFill>
            <a:srgbClr val="FAF7E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3" name="Google Shape;473;p10"/>
          <p:cNvSpPr/>
          <p:nvPr/>
        </p:nvSpPr>
        <p:spPr>
          <a:xfrm>
            <a:off x="512064" y="2404872"/>
            <a:ext cx="2907792"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000"/>
              <a:buFont typeface="Calibri"/>
              <a:buNone/>
            </a:pPr>
            <a:r>
              <a:rPr b="1" i="0" lang="en-US" sz="1000" u="none" cap="none" strike="noStrike">
                <a:solidFill>
                  <a:srgbClr val="232323"/>
                </a:solidFill>
                <a:latin typeface="Calibri"/>
                <a:ea typeface="Calibri"/>
                <a:cs typeface="Calibri"/>
                <a:sym typeface="Calibri"/>
              </a:rPr>
              <a:t>Revenue</a:t>
            </a:r>
            <a:endParaRPr b="0" i="0" sz="1000" u="none" cap="none" strike="noStrike">
              <a:solidFill>
                <a:schemeClr val="dk1"/>
              </a:solidFill>
              <a:latin typeface="Calibri"/>
              <a:ea typeface="Calibri"/>
              <a:cs typeface="Calibri"/>
              <a:sym typeface="Calibri"/>
            </a:endParaRPr>
          </a:p>
        </p:txBody>
      </p:sp>
      <p:sp>
        <p:nvSpPr>
          <p:cNvPr id="474" name="Google Shape;474;p10"/>
          <p:cNvSpPr/>
          <p:nvPr/>
        </p:nvSpPr>
        <p:spPr>
          <a:xfrm>
            <a:off x="3529584" y="2404872"/>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37,378</a:t>
            </a:r>
            <a:endParaRPr b="0" i="0" sz="1000" u="none" cap="none" strike="noStrike">
              <a:solidFill>
                <a:schemeClr val="dk1"/>
              </a:solidFill>
              <a:latin typeface="Calibri"/>
              <a:ea typeface="Calibri"/>
              <a:cs typeface="Calibri"/>
              <a:sym typeface="Calibri"/>
            </a:endParaRPr>
          </a:p>
        </p:txBody>
      </p:sp>
      <p:sp>
        <p:nvSpPr>
          <p:cNvPr id="475" name="Google Shape;475;p10"/>
          <p:cNvSpPr/>
          <p:nvPr/>
        </p:nvSpPr>
        <p:spPr>
          <a:xfrm>
            <a:off x="4901184" y="2404872"/>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51,813</a:t>
            </a:r>
            <a:endParaRPr b="0" i="0" sz="1000" u="none" cap="none" strike="noStrike">
              <a:solidFill>
                <a:schemeClr val="dk1"/>
              </a:solidFill>
              <a:latin typeface="Calibri"/>
              <a:ea typeface="Calibri"/>
              <a:cs typeface="Calibri"/>
              <a:sym typeface="Calibri"/>
            </a:endParaRPr>
          </a:p>
        </p:txBody>
      </p:sp>
      <p:sp>
        <p:nvSpPr>
          <p:cNvPr id="476" name="Google Shape;476;p10"/>
          <p:cNvSpPr/>
          <p:nvPr/>
        </p:nvSpPr>
        <p:spPr>
          <a:xfrm>
            <a:off x="6272784" y="2404872"/>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73,989</a:t>
            </a:r>
            <a:endParaRPr b="0" i="0" sz="1000" u="none" cap="none" strike="noStrike">
              <a:solidFill>
                <a:schemeClr val="dk1"/>
              </a:solidFill>
              <a:latin typeface="Calibri"/>
              <a:ea typeface="Calibri"/>
              <a:cs typeface="Calibri"/>
              <a:sym typeface="Calibri"/>
            </a:endParaRPr>
          </a:p>
        </p:txBody>
      </p:sp>
      <p:sp>
        <p:nvSpPr>
          <p:cNvPr id="477" name="Google Shape;477;p10"/>
          <p:cNvSpPr/>
          <p:nvPr/>
        </p:nvSpPr>
        <p:spPr>
          <a:xfrm>
            <a:off x="7644384" y="2404872"/>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94,262</a:t>
            </a:r>
            <a:endParaRPr b="0" i="0" sz="1000" u="none" cap="none" strike="noStrike">
              <a:solidFill>
                <a:schemeClr val="dk1"/>
              </a:solidFill>
              <a:latin typeface="Calibri"/>
              <a:ea typeface="Calibri"/>
              <a:cs typeface="Calibri"/>
              <a:sym typeface="Calibri"/>
            </a:endParaRPr>
          </a:p>
        </p:txBody>
      </p:sp>
      <p:sp>
        <p:nvSpPr>
          <p:cNvPr id="478" name="Google Shape;478;p10"/>
          <p:cNvSpPr/>
          <p:nvPr/>
        </p:nvSpPr>
        <p:spPr>
          <a:xfrm>
            <a:off x="9015984" y="2404872"/>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109,721</a:t>
            </a:r>
            <a:endParaRPr b="0" i="0" sz="1000" u="none" cap="none" strike="noStrike">
              <a:solidFill>
                <a:schemeClr val="dk1"/>
              </a:solidFill>
              <a:latin typeface="Calibri"/>
              <a:ea typeface="Calibri"/>
              <a:cs typeface="Calibri"/>
              <a:sym typeface="Calibri"/>
            </a:endParaRPr>
          </a:p>
        </p:txBody>
      </p:sp>
      <p:sp>
        <p:nvSpPr>
          <p:cNvPr id="479" name="Google Shape;479;p10"/>
          <p:cNvSpPr/>
          <p:nvPr/>
        </p:nvSpPr>
        <p:spPr>
          <a:xfrm>
            <a:off x="10387584" y="2404872"/>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117,398</a:t>
            </a:r>
            <a:endParaRPr b="0" i="0" sz="1000" u="none" cap="none" strike="noStrike">
              <a:solidFill>
                <a:schemeClr val="dk1"/>
              </a:solidFill>
              <a:latin typeface="Calibri"/>
              <a:ea typeface="Calibri"/>
              <a:cs typeface="Calibri"/>
              <a:sym typeface="Calibri"/>
            </a:endParaRPr>
          </a:p>
        </p:txBody>
      </p:sp>
      <p:sp>
        <p:nvSpPr>
          <p:cNvPr id="480" name="Google Shape;480;p10"/>
          <p:cNvSpPr/>
          <p:nvPr/>
        </p:nvSpPr>
        <p:spPr>
          <a:xfrm>
            <a:off x="457200" y="2734056"/>
            <a:ext cx="11247120" cy="384048"/>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1" name="Google Shape;481;p10"/>
          <p:cNvSpPr/>
          <p:nvPr/>
        </p:nvSpPr>
        <p:spPr>
          <a:xfrm>
            <a:off x="512064" y="2788920"/>
            <a:ext cx="2907792"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000"/>
              <a:buFont typeface="Calibri"/>
              <a:buNone/>
            </a:pPr>
            <a:r>
              <a:rPr b="1" i="0" lang="en-US" sz="1000" u="none" cap="none" strike="noStrike">
                <a:solidFill>
                  <a:srgbClr val="232323"/>
                </a:solidFill>
                <a:latin typeface="Calibri"/>
                <a:ea typeface="Calibri"/>
                <a:cs typeface="Calibri"/>
                <a:sym typeface="Calibri"/>
              </a:rPr>
              <a:t>Cost of goods sold</a:t>
            </a:r>
            <a:endParaRPr b="0" i="0" sz="1000" u="none" cap="none" strike="noStrike">
              <a:solidFill>
                <a:schemeClr val="dk1"/>
              </a:solidFill>
              <a:latin typeface="Calibri"/>
              <a:ea typeface="Calibri"/>
              <a:cs typeface="Calibri"/>
              <a:sym typeface="Calibri"/>
            </a:endParaRPr>
          </a:p>
        </p:txBody>
      </p:sp>
      <p:sp>
        <p:nvSpPr>
          <p:cNvPr id="482" name="Google Shape;482;p10"/>
          <p:cNvSpPr/>
          <p:nvPr/>
        </p:nvSpPr>
        <p:spPr>
          <a:xfrm>
            <a:off x="3529584" y="2788920"/>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(22,505)</a:t>
            </a:r>
            <a:endParaRPr b="0" i="0" sz="1000" u="none" cap="none" strike="noStrike">
              <a:solidFill>
                <a:schemeClr val="dk1"/>
              </a:solidFill>
              <a:latin typeface="Calibri"/>
              <a:ea typeface="Calibri"/>
              <a:cs typeface="Calibri"/>
              <a:sym typeface="Calibri"/>
            </a:endParaRPr>
          </a:p>
        </p:txBody>
      </p:sp>
      <p:sp>
        <p:nvSpPr>
          <p:cNvPr id="483" name="Google Shape;483;p10"/>
          <p:cNvSpPr/>
          <p:nvPr/>
        </p:nvSpPr>
        <p:spPr>
          <a:xfrm>
            <a:off x="4901184" y="2788920"/>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(29,533)</a:t>
            </a:r>
            <a:endParaRPr b="0" i="0" sz="1000" u="none" cap="none" strike="noStrike">
              <a:solidFill>
                <a:schemeClr val="dk1"/>
              </a:solidFill>
              <a:latin typeface="Calibri"/>
              <a:ea typeface="Calibri"/>
              <a:cs typeface="Calibri"/>
              <a:sym typeface="Calibri"/>
            </a:endParaRPr>
          </a:p>
        </p:txBody>
      </p:sp>
      <p:sp>
        <p:nvSpPr>
          <p:cNvPr id="484" name="Google Shape;484;p10"/>
          <p:cNvSpPr/>
          <p:nvPr/>
        </p:nvSpPr>
        <p:spPr>
          <a:xfrm>
            <a:off x="6272784" y="2788920"/>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(42,914)</a:t>
            </a:r>
            <a:endParaRPr b="0" i="0" sz="1000" u="none" cap="none" strike="noStrike">
              <a:solidFill>
                <a:schemeClr val="dk1"/>
              </a:solidFill>
              <a:latin typeface="Calibri"/>
              <a:ea typeface="Calibri"/>
              <a:cs typeface="Calibri"/>
              <a:sym typeface="Calibri"/>
            </a:endParaRPr>
          </a:p>
        </p:txBody>
      </p:sp>
      <p:sp>
        <p:nvSpPr>
          <p:cNvPr id="485" name="Google Shape;485;p10"/>
          <p:cNvSpPr/>
          <p:nvPr/>
        </p:nvSpPr>
        <p:spPr>
          <a:xfrm>
            <a:off x="7644384" y="2788920"/>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(64,098)</a:t>
            </a:r>
            <a:endParaRPr b="0" i="0" sz="1000" u="none" cap="none" strike="noStrike">
              <a:solidFill>
                <a:schemeClr val="dk1"/>
              </a:solidFill>
              <a:latin typeface="Calibri"/>
              <a:ea typeface="Calibri"/>
              <a:cs typeface="Calibri"/>
              <a:sym typeface="Calibri"/>
            </a:endParaRPr>
          </a:p>
        </p:txBody>
      </p:sp>
      <p:sp>
        <p:nvSpPr>
          <p:cNvPr id="486" name="Google Shape;486;p10"/>
          <p:cNvSpPr/>
          <p:nvPr/>
        </p:nvSpPr>
        <p:spPr>
          <a:xfrm>
            <a:off x="9015984" y="2788920"/>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(65,833)</a:t>
            </a:r>
            <a:endParaRPr b="0" i="0" sz="1000" u="none" cap="none" strike="noStrike">
              <a:solidFill>
                <a:schemeClr val="dk1"/>
              </a:solidFill>
              <a:latin typeface="Calibri"/>
              <a:ea typeface="Calibri"/>
              <a:cs typeface="Calibri"/>
              <a:sym typeface="Calibri"/>
            </a:endParaRPr>
          </a:p>
        </p:txBody>
      </p:sp>
      <p:sp>
        <p:nvSpPr>
          <p:cNvPr id="487" name="Google Shape;487;p10"/>
          <p:cNvSpPr/>
          <p:nvPr/>
        </p:nvSpPr>
        <p:spPr>
          <a:xfrm>
            <a:off x="10387584" y="2788920"/>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(64,569)</a:t>
            </a:r>
            <a:endParaRPr b="0" i="0" sz="1000" u="none" cap="none" strike="noStrike">
              <a:solidFill>
                <a:schemeClr val="dk1"/>
              </a:solidFill>
              <a:latin typeface="Calibri"/>
              <a:ea typeface="Calibri"/>
              <a:cs typeface="Calibri"/>
              <a:sym typeface="Calibri"/>
            </a:endParaRPr>
          </a:p>
        </p:txBody>
      </p:sp>
      <p:sp>
        <p:nvSpPr>
          <p:cNvPr id="488" name="Google Shape;488;p10"/>
          <p:cNvSpPr/>
          <p:nvPr/>
        </p:nvSpPr>
        <p:spPr>
          <a:xfrm>
            <a:off x="457200" y="3118104"/>
            <a:ext cx="11247120" cy="384048"/>
          </a:xfrm>
          <a:prstGeom prst="rect">
            <a:avLst/>
          </a:prstGeom>
          <a:solidFill>
            <a:srgbClr val="F1EAD5"/>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9" name="Google Shape;489;p10"/>
          <p:cNvSpPr/>
          <p:nvPr/>
        </p:nvSpPr>
        <p:spPr>
          <a:xfrm>
            <a:off x="512064" y="3172968"/>
            <a:ext cx="2907792"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Gross profit</a:t>
            </a:r>
            <a:endParaRPr b="0" i="0" sz="1000" u="none" cap="none" strike="noStrike">
              <a:solidFill>
                <a:schemeClr val="dk1"/>
              </a:solidFill>
              <a:latin typeface="Calibri"/>
              <a:ea typeface="Calibri"/>
              <a:cs typeface="Calibri"/>
              <a:sym typeface="Calibri"/>
            </a:endParaRPr>
          </a:p>
        </p:txBody>
      </p:sp>
      <p:sp>
        <p:nvSpPr>
          <p:cNvPr id="490" name="Google Shape;490;p10"/>
          <p:cNvSpPr/>
          <p:nvPr/>
        </p:nvSpPr>
        <p:spPr>
          <a:xfrm>
            <a:off x="3529584" y="3172968"/>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14,873</a:t>
            </a:r>
            <a:endParaRPr b="0" i="0" sz="1000" u="none" cap="none" strike="noStrike">
              <a:solidFill>
                <a:schemeClr val="dk1"/>
              </a:solidFill>
              <a:latin typeface="Calibri"/>
              <a:ea typeface="Calibri"/>
              <a:cs typeface="Calibri"/>
              <a:sym typeface="Calibri"/>
            </a:endParaRPr>
          </a:p>
        </p:txBody>
      </p:sp>
      <p:sp>
        <p:nvSpPr>
          <p:cNvPr id="491" name="Google Shape;491;p10"/>
          <p:cNvSpPr/>
          <p:nvPr/>
        </p:nvSpPr>
        <p:spPr>
          <a:xfrm>
            <a:off x="4901184" y="3172968"/>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22,279</a:t>
            </a:r>
            <a:endParaRPr b="0" i="0" sz="1000" u="none" cap="none" strike="noStrike">
              <a:solidFill>
                <a:schemeClr val="dk1"/>
              </a:solidFill>
              <a:latin typeface="Calibri"/>
              <a:ea typeface="Calibri"/>
              <a:cs typeface="Calibri"/>
              <a:sym typeface="Calibri"/>
            </a:endParaRPr>
          </a:p>
        </p:txBody>
      </p:sp>
      <p:sp>
        <p:nvSpPr>
          <p:cNvPr id="492" name="Google Shape;492;p10"/>
          <p:cNvSpPr/>
          <p:nvPr/>
        </p:nvSpPr>
        <p:spPr>
          <a:xfrm>
            <a:off x="6272784" y="3172968"/>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31,075</a:t>
            </a:r>
            <a:endParaRPr b="0" i="0" sz="1000" u="none" cap="none" strike="noStrike">
              <a:solidFill>
                <a:schemeClr val="dk1"/>
              </a:solidFill>
              <a:latin typeface="Calibri"/>
              <a:ea typeface="Calibri"/>
              <a:cs typeface="Calibri"/>
              <a:sym typeface="Calibri"/>
            </a:endParaRPr>
          </a:p>
        </p:txBody>
      </p:sp>
      <p:sp>
        <p:nvSpPr>
          <p:cNvPr id="493" name="Google Shape;493;p10"/>
          <p:cNvSpPr/>
          <p:nvPr/>
        </p:nvSpPr>
        <p:spPr>
          <a:xfrm>
            <a:off x="7644384" y="3172968"/>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30,164</a:t>
            </a:r>
            <a:endParaRPr b="0" i="0" sz="1000" u="none" cap="none" strike="noStrike">
              <a:solidFill>
                <a:schemeClr val="dk1"/>
              </a:solidFill>
              <a:latin typeface="Calibri"/>
              <a:ea typeface="Calibri"/>
              <a:cs typeface="Calibri"/>
              <a:sym typeface="Calibri"/>
            </a:endParaRPr>
          </a:p>
        </p:txBody>
      </p:sp>
      <p:sp>
        <p:nvSpPr>
          <p:cNvPr id="494" name="Google Shape;494;p10"/>
          <p:cNvSpPr/>
          <p:nvPr/>
        </p:nvSpPr>
        <p:spPr>
          <a:xfrm>
            <a:off x="9015984" y="3172968"/>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43,889</a:t>
            </a:r>
            <a:endParaRPr b="0" i="0" sz="1000" u="none" cap="none" strike="noStrike">
              <a:solidFill>
                <a:schemeClr val="dk1"/>
              </a:solidFill>
              <a:latin typeface="Calibri"/>
              <a:ea typeface="Calibri"/>
              <a:cs typeface="Calibri"/>
              <a:sym typeface="Calibri"/>
            </a:endParaRPr>
          </a:p>
        </p:txBody>
      </p:sp>
      <p:sp>
        <p:nvSpPr>
          <p:cNvPr id="495" name="Google Shape;495;p10"/>
          <p:cNvSpPr/>
          <p:nvPr/>
        </p:nvSpPr>
        <p:spPr>
          <a:xfrm>
            <a:off x="10387584" y="3172968"/>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52,829</a:t>
            </a:r>
            <a:endParaRPr b="0" i="0" sz="1000" u="none" cap="none" strike="noStrike">
              <a:solidFill>
                <a:schemeClr val="dk1"/>
              </a:solidFill>
              <a:latin typeface="Calibri"/>
              <a:ea typeface="Calibri"/>
              <a:cs typeface="Calibri"/>
              <a:sym typeface="Calibri"/>
            </a:endParaRPr>
          </a:p>
        </p:txBody>
      </p:sp>
      <p:sp>
        <p:nvSpPr>
          <p:cNvPr id="496" name="Google Shape;496;p10"/>
          <p:cNvSpPr/>
          <p:nvPr/>
        </p:nvSpPr>
        <p:spPr>
          <a:xfrm>
            <a:off x="457200" y="3502152"/>
            <a:ext cx="11247120" cy="384048"/>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7" name="Google Shape;497;p10"/>
          <p:cNvSpPr/>
          <p:nvPr/>
        </p:nvSpPr>
        <p:spPr>
          <a:xfrm>
            <a:off x="512064" y="3557016"/>
            <a:ext cx="2907792"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000"/>
              <a:buFont typeface="Calibri"/>
              <a:buNone/>
            </a:pPr>
            <a:r>
              <a:rPr b="1" i="0" lang="en-US" sz="1000" u="none" cap="none" strike="noStrike">
                <a:solidFill>
                  <a:srgbClr val="232323"/>
                </a:solidFill>
                <a:latin typeface="Calibri"/>
                <a:ea typeface="Calibri"/>
                <a:cs typeface="Calibri"/>
                <a:sym typeface="Calibri"/>
              </a:rPr>
              <a:t>SG&amp;A</a:t>
            </a:r>
            <a:endParaRPr b="0" i="0" sz="1000" u="none" cap="none" strike="noStrike">
              <a:solidFill>
                <a:schemeClr val="dk1"/>
              </a:solidFill>
              <a:latin typeface="Calibri"/>
              <a:ea typeface="Calibri"/>
              <a:cs typeface="Calibri"/>
              <a:sym typeface="Calibri"/>
            </a:endParaRPr>
          </a:p>
        </p:txBody>
      </p:sp>
      <p:sp>
        <p:nvSpPr>
          <p:cNvPr id="498" name="Google Shape;498;p10"/>
          <p:cNvSpPr/>
          <p:nvPr/>
        </p:nvSpPr>
        <p:spPr>
          <a:xfrm>
            <a:off x="3529584" y="3557016"/>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(1,205)</a:t>
            </a:r>
            <a:endParaRPr b="0" i="0" sz="1000" u="none" cap="none" strike="noStrike">
              <a:solidFill>
                <a:schemeClr val="dk1"/>
              </a:solidFill>
              <a:latin typeface="Calibri"/>
              <a:ea typeface="Calibri"/>
              <a:cs typeface="Calibri"/>
              <a:sym typeface="Calibri"/>
            </a:endParaRPr>
          </a:p>
        </p:txBody>
      </p:sp>
      <p:sp>
        <p:nvSpPr>
          <p:cNvPr id="499" name="Google Shape;499;p10"/>
          <p:cNvSpPr/>
          <p:nvPr/>
        </p:nvSpPr>
        <p:spPr>
          <a:xfrm>
            <a:off x="4901184" y="3557016"/>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(1,813)</a:t>
            </a:r>
            <a:endParaRPr b="0" i="0" sz="1000" u="none" cap="none" strike="noStrike">
              <a:solidFill>
                <a:schemeClr val="dk1"/>
              </a:solidFill>
              <a:latin typeface="Calibri"/>
              <a:ea typeface="Calibri"/>
              <a:cs typeface="Calibri"/>
              <a:sym typeface="Calibri"/>
            </a:endParaRPr>
          </a:p>
        </p:txBody>
      </p:sp>
      <p:sp>
        <p:nvSpPr>
          <p:cNvPr id="500" name="Google Shape;500;p10"/>
          <p:cNvSpPr/>
          <p:nvPr/>
        </p:nvSpPr>
        <p:spPr>
          <a:xfrm>
            <a:off x="6272784" y="3557016"/>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(2,590)</a:t>
            </a:r>
            <a:endParaRPr b="0" i="0" sz="1000" u="none" cap="none" strike="noStrike">
              <a:solidFill>
                <a:schemeClr val="dk1"/>
              </a:solidFill>
              <a:latin typeface="Calibri"/>
              <a:ea typeface="Calibri"/>
              <a:cs typeface="Calibri"/>
              <a:sym typeface="Calibri"/>
            </a:endParaRPr>
          </a:p>
        </p:txBody>
      </p:sp>
      <p:sp>
        <p:nvSpPr>
          <p:cNvPr id="501" name="Google Shape;501;p10"/>
          <p:cNvSpPr/>
          <p:nvPr/>
        </p:nvSpPr>
        <p:spPr>
          <a:xfrm>
            <a:off x="7644384" y="3557016"/>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(3,299)</a:t>
            </a:r>
            <a:endParaRPr b="0" i="0" sz="1000" u="none" cap="none" strike="noStrike">
              <a:solidFill>
                <a:schemeClr val="dk1"/>
              </a:solidFill>
              <a:latin typeface="Calibri"/>
              <a:ea typeface="Calibri"/>
              <a:cs typeface="Calibri"/>
              <a:sym typeface="Calibri"/>
            </a:endParaRPr>
          </a:p>
        </p:txBody>
      </p:sp>
      <p:sp>
        <p:nvSpPr>
          <p:cNvPr id="502" name="Google Shape;502;p10"/>
          <p:cNvSpPr/>
          <p:nvPr/>
        </p:nvSpPr>
        <p:spPr>
          <a:xfrm>
            <a:off x="9015984" y="3557016"/>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(3,840)</a:t>
            </a:r>
            <a:endParaRPr b="0" i="0" sz="1000" u="none" cap="none" strike="noStrike">
              <a:solidFill>
                <a:schemeClr val="dk1"/>
              </a:solidFill>
              <a:latin typeface="Calibri"/>
              <a:ea typeface="Calibri"/>
              <a:cs typeface="Calibri"/>
              <a:sym typeface="Calibri"/>
            </a:endParaRPr>
          </a:p>
        </p:txBody>
      </p:sp>
      <p:sp>
        <p:nvSpPr>
          <p:cNvPr id="503" name="Google Shape;503;p10"/>
          <p:cNvSpPr/>
          <p:nvPr/>
        </p:nvSpPr>
        <p:spPr>
          <a:xfrm>
            <a:off x="10387584" y="3557016"/>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(4,109)</a:t>
            </a:r>
            <a:endParaRPr b="0" i="0" sz="1000" u="none" cap="none" strike="noStrike">
              <a:solidFill>
                <a:schemeClr val="dk1"/>
              </a:solidFill>
              <a:latin typeface="Calibri"/>
              <a:ea typeface="Calibri"/>
              <a:cs typeface="Calibri"/>
              <a:sym typeface="Calibri"/>
            </a:endParaRPr>
          </a:p>
        </p:txBody>
      </p:sp>
      <p:sp>
        <p:nvSpPr>
          <p:cNvPr id="504" name="Google Shape;504;p10"/>
          <p:cNvSpPr/>
          <p:nvPr/>
        </p:nvSpPr>
        <p:spPr>
          <a:xfrm>
            <a:off x="457200" y="3886200"/>
            <a:ext cx="11247120" cy="384048"/>
          </a:xfrm>
          <a:prstGeom prst="rect">
            <a:avLst/>
          </a:prstGeom>
          <a:solidFill>
            <a:srgbClr val="FAF7E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5" name="Google Shape;505;p10"/>
          <p:cNvSpPr/>
          <p:nvPr/>
        </p:nvSpPr>
        <p:spPr>
          <a:xfrm>
            <a:off x="512064" y="3941064"/>
            <a:ext cx="2907792"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000"/>
              <a:buFont typeface="Calibri"/>
              <a:buNone/>
            </a:pPr>
            <a:r>
              <a:rPr b="1" i="0" lang="en-US" sz="1000" u="none" cap="none" strike="noStrike">
                <a:solidFill>
                  <a:srgbClr val="232323"/>
                </a:solidFill>
                <a:latin typeface="Calibri"/>
                <a:ea typeface="Calibri"/>
                <a:cs typeface="Calibri"/>
                <a:sym typeface="Calibri"/>
              </a:rPr>
              <a:t>R&amp;D</a:t>
            </a:r>
            <a:endParaRPr b="0" i="0" sz="1000" u="none" cap="none" strike="noStrike">
              <a:solidFill>
                <a:schemeClr val="dk1"/>
              </a:solidFill>
              <a:latin typeface="Calibri"/>
              <a:ea typeface="Calibri"/>
              <a:cs typeface="Calibri"/>
              <a:sym typeface="Calibri"/>
            </a:endParaRPr>
          </a:p>
        </p:txBody>
      </p:sp>
      <p:sp>
        <p:nvSpPr>
          <p:cNvPr id="506" name="Google Shape;506;p10"/>
          <p:cNvSpPr/>
          <p:nvPr/>
        </p:nvSpPr>
        <p:spPr>
          <a:xfrm>
            <a:off x="3529584" y="3941064"/>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(3,798)</a:t>
            </a:r>
            <a:endParaRPr b="0" i="0" sz="1000" u="none" cap="none" strike="noStrike">
              <a:solidFill>
                <a:schemeClr val="dk1"/>
              </a:solidFill>
              <a:latin typeface="Calibri"/>
              <a:ea typeface="Calibri"/>
              <a:cs typeface="Calibri"/>
              <a:sym typeface="Calibri"/>
            </a:endParaRPr>
          </a:p>
        </p:txBody>
      </p:sp>
      <p:sp>
        <p:nvSpPr>
          <p:cNvPr id="507" name="Google Shape;507;p10"/>
          <p:cNvSpPr/>
          <p:nvPr/>
        </p:nvSpPr>
        <p:spPr>
          <a:xfrm>
            <a:off x="4901184" y="3941064"/>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(5,181)</a:t>
            </a:r>
            <a:endParaRPr b="0" i="0" sz="1000" u="none" cap="none" strike="noStrike">
              <a:solidFill>
                <a:schemeClr val="dk1"/>
              </a:solidFill>
              <a:latin typeface="Calibri"/>
              <a:ea typeface="Calibri"/>
              <a:cs typeface="Calibri"/>
              <a:sym typeface="Calibri"/>
            </a:endParaRPr>
          </a:p>
        </p:txBody>
      </p:sp>
      <p:sp>
        <p:nvSpPr>
          <p:cNvPr id="508" name="Google Shape;508;p10"/>
          <p:cNvSpPr/>
          <p:nvPr/>
        </p:nvSpPr>
        <p:spPr>
          <a:xfrm>
            <a:off x="6272784" y="3941064"/>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(5,919)</a:t>
            </a:r>
            <a:endParaRPr b="0" i="0" sz="1000" u="none" cap="none" strike="noStrike">
              <a:solidFill>
                <a:schemeClr val="dk1"/>
              </a:solidFill>
              <a:latin typeface="Calibri"/>
              <a:ea typeface="Calibri"/>
              <a:cs typeface="Calibri"/>
              <a:sym typeface="Calibri"/>
            </a:endParaRPr>
          </a:p>
        </p:txBody>
      </p:sp>
      <p:sp>
        <p:nvSpPr>
          <p:cNvPr id="509" name="Google Shape;509;p10"/>
          <p:cNvSpPr/>
          <p:nvPr/>
        </p:nvSpPr>
        <p:spPr>
          <a:xfrm>
            <a:off x="7644384" y="3941064"/>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(6,598)</a:t>
            </a:r>
            <a:endParaRPr b="0" i="0" sz="1000" u="none" cap="none" strike="noStrike">
              <a:solidFill>
                <a:schemeClr val="dk1"/>
              </a:solidFill>
              <a:latin typeface="Calibri"/>
              <a:ea typeface="Calibri"/>
              <a:cs typeface="Calibri"/>
              <a:sym typeface="Calibri"/>
            </a:endParaRPr>
          </a:p>
        </p:txBody>
      </p:sp>
      <p:sp>
        <p:nvSpPr>
          <p:cNvPr id="510" name="Google Shape;510;p10"/>
          <p:cNvSpPr/>
          <p:nvPr/>
        </p:nvSpPr>
        <p:spPr>
          <a:xfrm>
            <a:off x="9015984" y="3941064"/>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(6,583)</a:t>
            </a:r>
            <a:endParaRPr b="0" i="0" sz="1000" u="none" cap="none" strike="noStrike">
              <a:solidFill>
                <a:schemeClr val="dk1"/>
              </a:solidFill>
              <a:latin typeface="Calibri"/>
              <a:ea typeface="Calibri"/>
              <a:cs typeface="Calibri"/>
              <a:sym typeface="Calibri"/>
            </a:endParaRPr>
          </a:p>
        </p:txBody>
      </p:sp>
      <p:sp>
        <p:nvSpPr>
          <p:cNvPr id="511" name="Google Shape;511;p10"/>
          <p:cNvSpPr/>
          <p:nvPr/>
        </p:nvSpPr>
        <p:spPr>
          <a:xfrm>
            <a:off x="10387584" y="3941064"/>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(7,044)</a:t>
            </a:r>
            <a:endParaRPr b="0" i="0" sz="1000" u="none" cap="none" strike="noStrike">
              <a:solidFill>
                <a:schemeClr val="dk1"/>
              </a:solidFill>
              <a:latin typeface="Calibri"/>
              <a:ea typeface="Calibri"/>
              <a:cs typeface="Calibri"/>
              <a:sym typeface="Calibri"/>
            </a:endParaRPr>
          </a:p>
        </p:txBody>
      </p:sp>
      <p:sp>
        <p:nvSpPr>
          <p:cNvPr id="512" name="Google Shape;512;p10"/>
          <p:cNvSpPr/>
          <p:nvPr/>
        </p:nvSpPr>
        <p:spPr>
          <a:xfrm>
            <a:off x="457200" y="4270248"/>
            <a:ext cx="11247120" cy="384048"/>
          </a:xfrm>
          <a:prstGeom prst="rect">
            <a:avLst/>
          </a:prstGeom>
          <a:solidFill>
            <a:srgbClr val="F1EAD5"/>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3" name="Google Shape;513;p10"/>
          <p:cNvSpPr/>
          <p:nvPr/>
        </p:nvSpPr>
        <p:spPr>
          <a:xfrm>
            <a:off x="512064" y="4325112"/>
            <a:ext cx="2907792"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Operating income</a:t>
            </a:r>
            <a:endParaRPr b="0" i="0" sz="1000" u="none" cap="none" strike="noStrike">
              <a:solidFill>
                <a:schemeClr val="dk1"/>
              </a:solidFill>
              <a:latin typeface="Calibri"/>
              <a:ea typeface="Calibri"/>
              <a:cs typeface="Calibri"/>
              <a:sym typeface="Calibri"/>
            </a:endParaRPr>
          </a:p>
        </p:txBody>
      </p:sp>
      <p:sp>
        <p:nvSpPr>
          <p:cNvPr id="514" name="Google Shape;514;p10"/>
          <p:cNvSpPr/>
          <p:nvPr/>
        </p:nvSpPr>
        <p:spPr>
          <a:xfrm>
            <a:off x="3529584" y="4325112"/>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9,770</a:t>
            </a:r>
            <a:endParaRPr b="0" i="0" sz="1000" u="none" cap="none" strike="noStrike">
              <a:solidFill>
                <a:schemeClr val="dk1"/>
              </a:solidFill>
              <a:latin typeface="Calibri"/>
              <a:ea typeface="Calibri"/>
              <a:cs typeface="Calibri"/>
              <a:sym typeface="Calibri"/>
            </a:endParaRPr>
          </a:p>
        </p:txBody>
      </p:sp>
      <p:sp>
        <p:nvSpPr>
          <p:cNvPr id="515" name="Google Shape;515;p10"/>
          <p:cNvSpPr/>
          <p:nvPr/>
        </p:nvSpPr>
        <p:spPr>
          <a:xfrm>
            <a:off x="4901184" y="4325112"/>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15,135</a:t>
            </a:r>
            <a:endParaRPr b="0" i="0" sz="1000" u="none" cap="none" strike="noStrike">
              <a:solidFill>
                <a:schemeClr val="dk1"/>
              </a:solidFill>
              <a:latin typeface="Calibri"/>
              <a:ea typeface="Calibri"/>
              <a:cs typeface="Calibri"/>
              <a:sym typeface="Calibri"/>
            </a:endParaRPr>
          </a:p>
        </p:txBody>
      </p:sp>
      <p:sp>
        <p:nvSpPr>
          <p:cNvPr id="516" name="Google Shape;516;p10"/>
          <p:cNvSpPr/>
          <p:nvPr/>
        </p:nvSpPr>
        <p:spPr>
          <a:xfrm>
            <a:off x="6272784" y="4325112"/>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22,417</a:t>
            </a:r>
            <a:endParaRPr b="0" i="0" sz="1000" u="none" cap="none" strike="noStrike">
              <a:solidFill>
                <a:schemeClr val="dk1"/>
              </a:solidFill>
              <a:latin typeface="Calibri"/>
              <a:ea typeface="Calibri"/>
              <a:cs typeface="Calibri"/>
              <a:sym typeface="Calibri"/>
            </a:endParaRPr>
          </a:p>
        </p:txBody>
      </p:sp>
      <p:sp>
        <p:nvSpPr>
          <p:cNvPr id="517" name="Google Shape;517;p10"/>
          <p:cNvSpPr/>
          <p:nvPr/>
        </p:nvSpPr>
        <p:spPr>
          <a:xfrm>
            <a:off x="7644384" y="4325112"/>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20,117</a:t>
            </a:r>
            <a:endParaRPr b="0" i="0" sz="1000" u="none" cap="none" strike="noStrike">
              <a:solidFill>
                <a:schemeClr val="dk1"/>
              </a:solidFill>
              <a:latin typeface="Calibri"/>
              <a:ea typeface="Calibri"/>
              <a:cs typeface="Calibri"/>
              <a:sym typeface="Calibri"/>
            </a:endParaRPr>
          </a:p>
        </p:txBody>
      </p:sp>
      <p:sp>
        <p:nvSpPr>
          <p:cNvPr id="518" name="Google Shape;518;p10"/>
          <p:cNvSpPr/>
          <p:nvPr/>
        </p:nvSpPr>
        <p:spPr>
          <a:xfrm>
            <a:off x="9015984" y="4325112"/>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33,316</a:t>
            </a:r>
            <a:endParaRPr b="0" i="0" sz="1000" u="none" cap="none" strike="noStrike">
              <a:solidFill>
                <a:schemeClr val="dk1"/>
              </a:solidFill>
              <a:latin typeface="Calibri"/>
              <a:ea typeface="Calibri"/>
              <a:cs typeface="Calibri"/>
              <a:sym typeface="Calibri"/>
            </a:endParaRPr>
          </a:p>
        </p:txBody>
      </p:sp>
      <p:sp>
        <p:nvSpPr>
          <p:cNvPr id="519" name="Google Shape;519;p10"/>
          <p:cNvSpPr/>
          <p:nvPr/>
        </p:nvSpPr>
        <p:spPr>
          <a:xfrm>
            <a:off x="10387584" y="4325112"/>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41,527</a:t>
            </a:r>
            <a:endParaRPr b="0" i="0" sz="1000" u="none" cap="none" strike="noStrike">
              <a:solidFill>
                <a:schemeClr val="dk1"/>
              </a:solidFill>
              <a:latin typeface="Calibri"/>
              <a:ea typeface="Calibri"/>
              <a:cs typeface="Calibri"/>
              <a:sym typeface="Calibri"/>
            </a:endParaRPr>
          </a:p>
        </p:txBody>
      </p:sp>
      <p:sp>
        <p:nvSpPr>
          <p:cNvPr id="520" name="Google Shape;520;p10"/>
          <p:cNvSpPr/>
          <p:nvPr/>
        </p:nvSpPr>
        <p:spPr>
          <a:xfrm>
            <a:off x="457200" y="4654296"/>
            <a:ext cx="11247120" cy="384048"/>
          </a:xfrm>
          <a:prstGeom prst="rect">
            <a:avLst/>
          </a:prstGeom>
          <a:solidFill>
            <a:srgbClr val="F1EAD5"/>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1" name="Google Shape;521;p10"/>
          <p:cNvSpPr/>
          <p:nvPr/>
        </p:nvSpPr>
        <p:spPr>
          <a:xfrm>
            <a:off x="512064" y="4709160"/>
            <a:ext cx="2907792"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Net income</a:t>
            </a:r>
            <a:endParaRPr b="0" i="0" sz="1000" u="none" cap="none" strike="noStrike">
              <a:solidFill>
                <a:schemeClr val="dk1"/>
              </a:solidFill>
              <a:latin typeface="Calibri"/>
              <a:ea typeface="Calibri"/>
              <a:cs typeface="Calibri"/>
              <a:sym typeface="Calibri"/>
            </a:endParaRPr>
          </a:p>
        </p:txBody>
      </p:sp>
      <p:sp>
        <p:nvSpPr>
          <p:cNvPr id="522" name="Google Shape;522;p10"/>
          <p:cNvSpPr/>
          <p:nvPr/>
        </p:nvSpPr>
        <p:spPr>
          <a:xfrm>
            <a:off x="3529584" y="4709160"/>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8,539</a:t>
            </a:r>
            <a:endParaRPr b="0" i="0" sz="1000" u="none" cap="none" strike="noStrike">
              <a:solidFill>
                <a:schemeClr val="dk1"/>
              </a:solidFill>
              <a:latin typeface="Calibri"/>
              <a:ea typeface="Calibri"/>
              <a:cs typeface="Calibri"/>
              <a:sym typeface="Calibri"/>
            </a:endParaRPr>
          </a:p>
        </p:txBody>
      </p:sp>
      <p:sp>
        <p:nvSpPr>
          <p:cNvPr id="523" name="Google Shape;523;p10"/>
          <p:cNvSpPr/>
          <p:nvPr/>
        </p:nvSpPr>
        <p:spPr>
          <a:xfrm>
            <a:off x="4901184" y="4709160"/>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17,706</a:t>
            </a:r>
            <a:endParaRPr b="0" i="0" sz="1000" u="none" cap="none" strike="noStrike">
              <a:solidFill>
                <a:schemeClr val="dk1"/>
              </a:solidFill>
              <a:latin typeface="Calibri"/>
              <a:ea typeface="Calibri"/>
              <a:cs typeface="Calibri"/>
              <a:sym typeface="Calibri"/>
            </a:endParaRPr>
          </a:p>
        </p:txBody>
      </p:sp>
      <p:sp>
        <p:nvSpPr>
          <p:cNvPr id="524" name="Google Shape;524;p10"/>
          <p:cNvSpPr/>
          <p:nvPr/>
        </p:nvSpPr>
        <p:spPr>
          <a:xfrm>
            <a:off x="6272784" y="4709160"/>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26,257</a:t>
            </a:r>
            <a:endParaRPr b="0" i="0" sz="1000" u="none" cap="none" strike="noStrike">
              <a:solidFill>
                <a:schemeClr val="dk1"/>
              </a:solidFill>
              <a:latin typeface="Calibri"/>
              <a:ea typeface="Calibri"/>
              <a:cs typeface="Calibri"/>
              <a:sym typeface="Calibri"/>
            </a:endParaRPr>
          </a:p>
        </p:txBody>
      </p:sp>
      <p:sp>
        <p:nvSpPr>
          <p:cNvPr id="525" name="Google Shape;525;p10"/>
          <p:cNvSpPr/>
          <p:nvPr/>
        </p:nvSpPr>
        <p:spPr>
          <a:xfrm>
            <a:off x="7644384" y="4709160"/>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23,235</a:t>
            </a:r>
            <a:endParaRPr b="0" i="0" sz="1000" u="none" cap="none" strike="noStrike">
              <a:solidFill>
                <a:schemeClr val="dk1"/>
              </a:solidFill>
              <a:latin typeface="Calibri"/>
              <a:ea typeface="Calibri"/>
              <a:cs typeface="Calibri"/>
              <a:sym typeface="Calibri"/>
            </a:endParaRPr>
          </a:p>
        </p:txBody>
      </p:sp>
      <p:sp>
        <p:nvSpPr>
          <p:cNvPr id="526" name="Google Shape;526;p10"/>
          <p:cNvSpPr/>
          <p:nvPr/>
        </p:nvSpPr>
        <p:spPr>
          <a:xfrm>
            <a:off x="9015984" y="4709160"/>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39,024</a:t>
            </a:r>
            <a:endParaRPr b="0" i="0" sz="1000" u="none" cap="none" strike="noStrike">
              <a:solidFill>
                <a:schemeClr val="dk1"/>
              </a:solidFill>
              <a:latin typeface="Calibri"/>
              <a:ea typeface="Calibri"/>
              <a:cs typeface="Calibri"/>
              <a:sym typeface="Calibri"/>
            </a:endParaRPr>
          </a:p>
        </p:txBody>
      </p:sp>
      <p:sp>
        <p:nvSpPr>
          <p:cNvPr id="527" name="Google Shape;527;p10"/>
          <p:cNvSpPr/>
          <p:nvPr/>
        </p:nvSpPr>
        <p:spPr>
          <a:xfrm>
            <a:off x="10387584" y="4709160"/>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48,870</a:t>
            </a:r>
            <a:endParaRPr b="0" i="0" sz="1000" u="none" cap="none" strike="noStrike">
              <a:solidFill>
                <a:schemeClr val="dk1"/>
              </a:solidFill>
              <a:latin typeface="Calibri"/>
              <a:ea typeface="Calibri"/>
              <a:cs typeface="Calibri"/>
              <a:sym typeface="Calibri"/>
            </a:endParaRPr>
          </a:p>
        </p:txBody>
      </p:sp>
      <p:sp>
        <p:nvSpPr>
          <p:cNvPr id="528" name="Google Shape;528;p10"/>
          <p:cNvSpPr/>
          <p:nvPr/>
        </p:nvSpPr>
        <p:spPr>
          <a:xfrm>
            <a:off x="0" y="6510528"/>
            <a:ext cx="12191695" cy="347472"/>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9" name="Google Shape;529;p10"/>
          <p:cNvSpPr/>
          <p:nvPr/>
        </p:nvSpPr>
        <p:spPr>
          <a:xfrm>
            <a:off x="0" y="6510528"/>
            <a:ext cx="12191695" cy="36576"/>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7EF"/>
        </a:solidFill>
      </p:bgPr>
    </p:bg>
    <p:spTree>
      <p:nvGrpSpPr>
        <p:cNvPr id="534" name="Shape 534"/>
        <p:cNvGrpSpPr/>
        <p:nvPr/>
      </p:nvGrpSpPr>
      <p:grpSpPr>
        <a:xfrm>
          <a:off x="0" y="0"/>
          <a:ext cx="0" cy="0"/>
          <a:chOff x="0" y="0"/>
          <a:chExt cx="0" cy="0"/>
        </a:xfrm>
      </p:grpSpPr>
      <p:sp>
        <p:nvSpPr>
          <p:cNvPr id="535" name="Google Shape;535;p11"/>
          <p:cNvSpPr/>
          <p:nvPr/>
        </p:nvSpPr>
        <p:spPr>
          <a:xfrm>
            <a:off x="0" y="0"/>
            <a:ext cx="12191695" cy="73152"/>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6" name="Google Shape;536;p11"/>
          <p:cNvSpPr/>
          <p:nvPr/>
        </p:nvSpPr>
        <p:spPr>
          <a:xfrm>
            <a:off x="457200" y="201168"/>
            <a:ext cx="91440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99B00"/>
              </a:buClr>
              <a:buSzPts val="1000"/>
              <a:buFont typeface="Calibri"/>
              <a:buNone/>
            </a:pPr>
            <a:r>
              <a:rPr b="1" i="0" lang="en-US" sz="1000" u="none" cap="none" strike="noStrike">
                <a:solidFill>
                  <a:srgbClr val="C99B00"/>
                </a:solidFill>
                <a:latin typeface="Calibri"/>
                <a:ea typeface="Calibri"/>
                <a:cs typeface="Calibri"/>
                <a:sym typeface="Calibri"/>
              </a:rPr>
              <a:t>SECTION 10  •  VALUATION</a:t>
            </a:r>
            <a:endParaRPr b="0" i="0" sz="1000" u="none" cap="none" strike="noStrike">
              <a:solidFill>
                <a:schemeClr val="dk1"/>
              </a:solidFill>
              <a:latin typeface="Calibri"/>
              <a:ea typeface="Calibri"/>
              <a:cs typeface="Calibri"/>
              <a:sym typeface="Calibri"/>
            </a:endParaRPr>
          </a:p>
        </p:txBody>
      </p:sp>
      <p:sp>
        <p:nvSpPr>
          <p:cNvPr id="537" name="Google Shape;537;p11"/>
          <p:cNvSpPr/>
          <p:nvPr/>
        </p:nvSpPr>
        <p:spPr>
          <a:xfrm>
            <a:off x="457200" y="438912"/>
            <a:ext cx="11247120" cy="5943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2800"/>
              <a:buFont typeface="Georgia"/>
              <a:buNone/>
            </a:pPr>
            <a:r>
              <a:rPr b="0" i="0" lang="en-US" sz="2800" u="none" cap="none" strike="noStrike">
                <a:solidFill>
                  <a:srgbClr val="990000"/>
                </a:solidFill>
                <a:latin typeface="Georgia"/>
                <a:ea typeface="Georgia"/>
                <a:cs typeface="Georgia"/>
                <a:sym typeface="Georgia"/>
              </a:rPr>
              <a:t>Market Approach</a:t>
            </a:r>
            <a:endParaRPr b="0" i="0" sz="2800" u="none" cap="none" strike="noStrike">
              <a:solidFill>
                <a:schemeClr val="dk1"/>
              </a:solidFill>
              <a:latin typeface="Calibri"/>
              <a:ea typeface="Calibri"/>
              <a:cs typeface="Calibri"/>
              <a:sym typeface="Calibri"/>
            </a:endParaRPr>
          </a:p>
        </p:txBody>
      </p:sp>
      <p:cxnSp>
        <p:nvCxnSpPr>
          <p:cNvPr id="538" name="Google Shape;538;p11"/>
          <p:cNvCxnSpPr/>
          <p:nvPr/>
        </p:nvCxnSpPr>
        <p:spPr>
          <a:xfrm>
            <a:off x="457200" y="1115568"/>
            <a:ext cx="1005840" cy="0"/>
          </a:xfrm>
          <a:prstGeom prst="straightConnector1">
            <a:avLst/>
          </a:prstGeom>
          <a:noFill/>
          <a:ln cap="flat" cmpd="sng" w="31750">
            <a:solidFill>
              <a:srgbClr val="FFC72C"/>
            </a:solidFill>
            <a:prstDash val="solid"/>
            <a:round/>
            <a:headEnd len="sm" w="sm" type="none"/>
            <a:tailEnd len="sm" w="sm" type="none"/>
          </a:ln>
        </p:spPr>
      </p:cxnSp>
      <p:sp>
        <p:nvSpPr>
          <p:cNvPr id="539" name="Google Shape;539;p11"/>
          <p:cNvSpPr/>
          <p:nvPr/>
        </p:nvSpPr>
        <p:spPr>
          <a:xfrm>
            <a:off x="457200" y="2011680"/>
            <a:ext cx="11247120" cy="411480"/>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0" name="Google Shape;540;p11"/>
          <p:cNvSpPr/>
          <p:nvPr/>
        </p:nvSpPr>
        <p:spPr>
          <a:xfrm>
            <a:off x="512064" y="2057400"/>
            <a:ext cx="2267712"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Approach</a:t>
            </a:r>
            <a:endParaRPr b="0" i="0" sz="1000" u="none" cap="none" strike="noStrike">
              <a:solidFill>
                <a:schemeClr val="dk1"/>
              </a:solidFill>
              <a:latin typeface="Calibri"/>
              <a:ea typeface="Calibri"/>
              <a:cs typeface="Calibri"/>
              <a:sym typeface="Calibri"/>
            </a:endParaRPr>
          </a:p>
        </p:txBody>
      </p:sp>
      <p:sp>
        <p:nvSpPr>
          <p:cNvPr id="541" name="Google Shape;541;p11"/>
          <p:cNvSpPr/>
          <p:nvPr/>
        </p:nvSpPr>
        <p:spPr>
          <a:xfrm>
            <a:off x="2889504" y="2057400"/>
            <a:ext cx="1444752" cy="3200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Selected Multiple</a:t>
            </a:r>
            <a:endParaRPr b="0" i="0" sz="1000" u="none" cap="none" strike="noStrike">
              <a:solidFill>
                <a:schemeClr val="dk1"/>
              </a:solidFill>
              <a:latin typeface="Calibri"/>
              <a:ea typeface="Calibri"/>
              <a:cs typeface="Calibri"/>
              <a:sym typeface="Calibri"/>
            </a:endParaRPr>
          </a:p>
        </p:txBody>
      </p:sp>
      <p:sp>
        <p:nvSpPr>
          <p:cNvPr id="542" name="Google Shape;542;p11"/>
          <p:cNvSpPr/>
          <p:nvPr/>
        </p:nvSpPr>
        <p:spPr>
          <a:xfrm>
            <a:off x="4443984" y="2057400"/>
            <a:ext cx="1444752" cy="3200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MU Metric ($M)</a:t>
            </a:r>
            <a:endParaRPr b="0" i="0" sz="1000" u="none" cap="none" strike="noStrike">
              <a:solidFill>
                <a:schemeClr val="dk1"/>
              </a:solidFill>
              <a:latin typeface="Calibri"/>
              <a:ea typeface="Calibri"/>
              <a:cs typeface="Calibri"/>
              <a:sym typeface="Calibri"/>
            </a:endParaRPr>
          </a:p>
        </p:txBody>
      </p:sp>
      <p:sp>
        <p:nvSpPr>
          <p:cNvPr id="543" name="Google Shape;543;p11"/>
          <p:cNvSpPr/>
          <p:nvPr/>
        </p:nvSpPr>
        <p:spPr>
          <a:xfrm>
            <a:off x="5998464" y="2057400"/>
            <a:ext cx="1627632" cy="3200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Implied Value ($M)</a:t>
            </a:r>
            <a:endParaRPr b="0" i="0" sz="1000" u="none" cap="none" strike="noStrike">
              <a:solidFill>
                <a:schemeClr val="dk1"/>
              </a:solidFill>
              <a:latin typeface="Calibri"/>
              <a:ea typeface="Calibri"/>
              <a:cs typeface="Calibri"/>
              <a:sym typeface="Calibri"/>
            </a:endParaRPr>
          </a:p>
        </p:txBody>
      </p:sp>
      <p:sp>
        <p:nvSpPr>
          <p:cNvPr id="544" name="Google Shape;544;p11"/>
          <p:cNvSpPr/>
          <p:nvPr/>
        </p:nvSpPr>
        <p:spPr>
          <a:xfrm>
            <a:off x="7735824" y="2057400"/>
            <a:ext cx="1170432" cy="3200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 Shares (M)</a:t>
            </a:r>
            <a:endParaRPr b="0" i="0" sz="1000" u="none" cap="none" strike="noStrike">
              <a:solidFill>
                <a:schemeClr val="dk1"/>
              </a:solidFill>
              <a:latin typeface="Calibri"/>
              <a:ea typeface="Calibri"/>
              <a:cs typeface="Calibri"/>
              <a:sym typeface="Calibri"/>
            </a:endParaRPr>
          </a:p>
        </p:txBody>
      </p:sp>
      <p:sp>
        <p:nvSpPr>
          <p:cNvPr id="545" name="Google Shape;545;p11"/>
          <p:cNvSpPr/>
          <p:nvPr/>
        </p:nvSpPr>
        <p:spPr>
          <a:xfrm>
            <a:off x="9015984" y="2057400"/>
            <a:ext cx="1261872" cy="3200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$/Share</a:t>
            </a:r>
            <a:endParaRPr b="0" i="0" sz="1000" u="none" cap="none" strike="noStrike">
              <a:solidFill>
                <a:schemeClr val="dk1"/>
              </a:solidFill>
              <a:latin typeface="Calibri"/>
              <a:ea typeface="Calibri"/>
              <a:cs typeface="Calibri"/>
              <a:sym typeface="Calibri"/>
            </a:endParaRPr>
          </a:p>
        </p:txBody>
      </p:sp>
      <p:sp>
        <p:nvSpPr>
          <p:cNvPr id="546" name="Google Shape;546;p11"/>
          <p:cNvSpPr/>
          <p:nvPr/>
        </p:nvSpPr>
        <p:spPr>
          <a:xfrm>
            <a:off x="10387584" y="2057400"/>
            <a:ext cx="1261872" cy="3200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Weight</a:t>
            </a:r>
            <a:endParaRPr b="0" i="0" sz="1000" u="none" cap="none" strike="noStrike">
              <a:solidFill>
                <a:schemeClr val="dk1"/>
              </a:solidFill>
              <a:latin typeface="Calibri"/>
              <a:ea typeface="Calibri"/>
              <a:cs typeface="Calibri"/>
              <a:sym typeface="Calibri"/>
            </a:endParaRPr>
          </a:p>
        </p:txBody>
      </p:sp>
      <p:sp>
        <p:nvSpPr>
          <p:cNvPr id="547" name="Google Shape;547;p11"/>
          <p:cNvSpPr/>
          <p:nvPr/>
        </p:nvSpPr>
        <p:spPr>
          <a:xfrm>
            <a:off x="457200" y="2423160"/>
            <a:ext cx="11247120" cy="548640"/>
          </a:xfrm>
          <a:prstGeom prst="rect">
            <a:avLst/>
          </a:prstGeom>
          <a:solidFill>
            <a:srgbClr val="FAF7E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8" name="Google Shape;548;p11"/>
          <p:cNvSpPr/>
          <p:nvPr/>
        </p:nvSpPr>
        <p:spPr>
          <a:xfrm>
            <a:off x="512064" y="2560320"/>
            <a:ext cx="2267712"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1" i="0" lang="en-US" sz="1100" u="none" cap="none" strike="noStrike">
                <a:solidFill>
                  <a:srgbClr val="232323"/>
                </a:solidFill>
                <a:latin typeface="Calibri"/>
                <a:ea typeface="Calibri"/>
                <a:cs typeface="Calibri"/>
                <a:sym typeface="Calibri"/>
              </a:rPr>
              <a:t>P/E (peer mean)</a:t>
            </a:r>
            <a:endParaRPr b="0" i="0" sz="1100" u="none" cap="none" strike="noStrike">
              <a:solidFill>
                <a:schemeClr val="dk1"/>
              </a:solidFill>
              <a:latin typeface="Calibri"/>
              <a:ea typeface="Calibri"/>
              <a:cs typeface="Calibri"/>
              <a:sym typeface="Calibri"/>
            </a:endParaRPr>
          </a:p>
        </p:txBody>
      </p:sp>
      <p:sp>
        <p:nvSpPr>
          <p:cNvPr id="549" name="Google Shape;549;p11"/>
          <p:cNvSpPr/>
          <p:nvPr/>
        </p:nvSpPr>
        <p:spPr>
          <a:xfrm>
            <a:off x="2889504" y="2560320"/>
            <a:ext cx="144475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58.75x</a:t>
            </a:r>
            <a:endParaRPr b="0" i="0" sz="1100" u="none" cap="none" strike="noStrike">
              <a:solidFill>
                <a:schemeClr val="dk1"/>
              </a:solidFill>
              <a:latin typeface="Calibri"/>
              <a:ea typeface="Calibri"/>
              <a:cs typeface="Calibri"/>
              <a:sym typeface="Calibri"/>
            </a:endParaRPr>
          </a:p>
        </p:txBody>
      </p:sp>
      <p:sp>
        <p:nvSpPr>
          <p:cNvPr id="550" name="Google Shape;550;p11"/>
          <p:cNvSpPr/>
          <p:nvPr/>
        </p:nvSpPr>
        <p:spPr>
          <a:xfrm>
            <a:off x="4443984" y="2560320"/>
            <a:ext cx="144475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8,539 NI</a:t>
            </a:r>
            <a:endParaRPr b="0" i="0" sz="1100" u="none" cap="none" strike="noStrike">
              <a:solidFill>
                <a:schemeClr val="dk1"/>
              </a:solidFill>
              <a:latin typeface="Calibri"/>
              <a:ea typeface="Calibri"/>
              <a:cs typeface="Calibri"/>
              <a:sym typeface="Calibri"/>
            </a:endParaRPr>
          </a:p>
        </p:txBody>
      </p:sp>
      <p:sp>
        <p:nvSpPr>
          <p:cNvPr id="551" name="Google Shape;551;p11"/>
          <p:cNvSpPr/>
          <p:nvPr/>
        </p:nvSpPr>
        <p:spPr>
          <a:xfrm>
            <a:off x="5998464" y="2560320"/>
            <a:ext cx="16276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501,638</a:t>
            </a:r>
            <a:endParaRPr b="0" i="0" sz="1100" u="none" cap="none" strike="noStrike">
              <a:solidFill>
                <a:schemeClr val="dk1"/>
              </a:solidFill>
              <a:latin typeface="Calibri"/>
              <a:ea typeface="Calibri"/>
              <a:cs typeface="Calibri"/>
              <a:sym typeface="Calibri"/>
            </a:endParaRPr>
          </a:p>
        </p:txBody>
      </p:sp>
      <p:sp>
        <p:nvSpPr>
          <p:cNvPr id="552" name="Google Shape;552;p11"/>
          <p:cNvSpPr/>
          <p:nvPr/>
        </p:nvSpPr>
        <p:spPr>
          <a:xfrm>
            <a:off x="7735824" y="2560320"/>
            <a:ext cx="11704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1,122</a:t>
            </a:r>
            <a:endParaRPr b="0" i="0" sz="1100" u="none" cap="none" strike="noStrike">
              <a:solidFill>
                <a:schemeClr val="dk1"/>
              </a:solidFill>
              <a:latin typeface="Calibri"/>
              <a:ea typeface="Calibri"/>
              <a:cs typeface="Calibri"/>
              <a:sym typeface="Calibri"/>
            </a:endParaRPr>
          </a:p>
        </p:txBody>
      </p:sp>
      <p:sp>
        <p:nvSpPr>
          <p:cNvPr id="553" name="Google Shape;553;p11"/>
          <p:cNvSpPr/>
          <p:nvPr/>
        </p:nvSpPr>
        <p:spPr>
          <a:xfrm>
            <a:off x="9015984" y="2560320"/>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$447.09</a:t>
            </a:r>
            <a:endParaRPr b="0" i="0" sz="1100" u="none" cap="none" strike="noStrike">
              <a:solidFill>
                <a:schemeClr val="dk1"/>
              </a:solidFill>
              <a:latin typeface="Calibri"/>
              <a:ea typeface="Calibri"/>
              <a:cs typeface="Calibri"/>
              <a:sym typeface="Calibri"/>
            </a:endParaRPr>
          </a:p>
        </p:txBody>
      </p:sp>
      <p:sp>
        <p:nvSpPr>
          <p:cNvPr id="554" name="Google Shape;554;p11"/>
          <p:cNvSpPr/>
          <p:nvPr/>
        </p:nvSpPr>
        <p:spPr>
          <a:xfrm>
            <a:off x="10387584" y="2560320"/>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50%</a:t>
            </a:r>
            <a:endParaRPr b="0" i="0" sz="1100" u="none" cap="none" strike="noStrike">
              <a:solidFill>
                <a:schemeClr val="dk1"/>
              </a:solidFill>
              <a:latin typeface="Calibri"/>
              <a:ea typeface="Calibri"/>
              <a:cs typeface="Calibri"/>
              <a:sym typeface="Calibri"/>
            </a:endParaRPr>
          </a:p>
        </p:txBody>
      </p:sp>
      <p:sp>
        <p:nvSpPr>
          <p:cNvPr id="555" name="Google Shape;555;p11"/>
          <p:cNvSpPr/>
          <p:nvPr/>
        </p:nvSpPr>
        <p:spPr>
          <a:xfrm>
            <a:off x="457200" y="2971800"/>
            <a:ext cx="11247120" cy="548640"/>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6" name="Google Shape;556;p11"/>
          <p:cNvSpPr/>
          <p:nvPr/>
        </p:nvSpPr>
        <p:spPr>
          <a:xfrm>
            <a:off x="512064" y="3108960"/>
            <a:ext cx="2267712"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1" i="0" lang="en-US" sz="1100" u="none" cap="none" strike="noStrike">
                <a:solidFill>
                  <a:srgbClr val="232323"/>
                </a:solidFill>
                <a:latin typeface="Calibri"/>
                <a:ea typeface="Calibri"/>
                <a:cs typeface="Calibri"/>
                <a:sym typeface="Calibri"/>
              </a:rPr>
              <a:t>EV/EBITDA (peer median)</a:t>
            </a:r>
            <a:endParaRPr b="0" i="0" sz="1100" u="none" cap="none" strike="noStrike">
              <a:solidFill>
                <a:schemeClr val="dk1"/>
              </a:solidFill>
              <a:latin typeface="Calibri"/>
              <a:ea typeface="Calibri"/>
              <a:cs typeface="Calibri"/>
              <a:sym typeface="Calibri"/>
            </a:endParaRPr>
          </a:p>
        </p:txBody>
      </p:sp>
      <p:sp>
        <p:nvSpPr>
          <p:cNvPr id="557" name="Google Shape;557;p11"/>
          <p:cNvSpPr/>
          <p:nvPr/>
        </p:nvSpPr>
        <p:spPr>
          <a:xfrm>
            <a:off x="2889504" y="3108960"/>
            <a:ext cx="144475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34.69x</a:t>
            </a:r>
            <a:endParaRPr b="0" i="0" sz="1100" u="none" cap="none" strike="noStrike">
              <a:solidFill>
                <a:schemeClr val="dk1"/>
              </a:solidFill>
              <a:latin typeface="Calibri"/>
              <a:ea typeface="Calibri"/>
              <a:cs typeface="Calibri"/>
              <a:sym typeface="Calibri"/>
            </a:endParaRPr>
          </a:p>
        </p:txBody>
      </p:sp>
      <p:sp>
        <p:nvSpPr>
          <p:cNvPr id="558" name="Google Shape;558;p11"/>
          <p:cNvSpPr/>
          <p:nvPr/>
        </p:nvSpPr>
        <p:spPr>
          <a:xfrm>
            <a:off x="4443984" y="3108960"/>
            <a:ext cx="144475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18,090 EBITDA</a:t>
            </a:r>
            <a:endParaRPr b="0" i="0" sz="1100" u="none" cap="none" strike="noStrike">
              <a:solidFill>
                <a:schemeClr val="dk1"/>
              </a:solidFill>
              <a:latin typeface="Calibri"/>
              <a:ea typeface="Calibri"/>
              <a:cs typeface="Calibri"/>
              <a:sym typeface="Calibri"/>
            </a:endParaRPr>
          </a:p>
        </p:txBody>
      </p:sp>
      <p:sp>
        <p:nvSpPr>
          <p:cNvPr id="559" name="Google Shape;559;p11"/>
          <p:cNvSpPr/>
          <p:nvPr/>
        </p:nvSpPr>
        <p:spPr>
          <a:xfrm>
            <a:off x="5998464" y="3108960"/>
            <a:ext cx="16276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627,597</a:t>
            </a:r>
            <a:endParaRPr b="0" i="0" sz="1100" u="none" cap="none" strike="noStrike">
              <a:solidFill>
                <a:schemeClr val="dk1"/>
              </a:solidFill>
              <a:latin typeface="Calibri"/>
              <a:ea typeface="Calibri"/>
              <a:cs typeface="Calibri"/>
              <a:sym typeface="Calibri"/>
            </a:endParaRPr>
          </a:p>
        </p:txBody>
      </p:sp>
      <p:sp>
        <p:nvSpPr>
          <p:cNvPr id="560" name="Google Shape;560;p11"/>
          <p:cNvSpPr/>
          <p:nvPr/>
        </p:nvSpPr>
        <p:spPr>
          <a:xfrm>
            <a:off x="7735824" y="3108960"/>
            <a:ext cx="11704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1,122</a:t>
            </a:r>
            <a:endParaRPr b="0" i="0" sz="1100" u="none" cap="none" strike="noStrike">
              <a:solidFill>
                <a:schemeClr val="dk1"/>
              </a:solidFill>
              <a:latin typeface="Calibri"/>
              <a:ea typeface="Calibri"/>
              <a:cs typeface="Calibri"/>
              <a:sym typeface="Calibri"/>
            </a:endParaRPr>
          </a:p>
        </p:txBody>
      </p:sp>
      <p:sp>
        <p:nvSpPr>
          <p:cNvPr id="561" name="Google Shape;561;p11"/>
          <p:cNvSpPr/>
          <p:nvPr/>
        </p:nvSpPr>
        <p:spPr>
          <a:xfrm>
            <a:off x="9015984" y="3108960"/>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$554.27</a:t>
            </a:r>
            <a:endParaRPr b="0" i="0" sz="1100" u="none" cap="none" strike="noStrike">
              <a:solidFill>
                <a:schemeClr val="dk1"/>
              </a:solidFill>
              <a:latin typeface="Calibri"/>
              <a:ea typeface="Calibri"/>
              <a:cs typeface="Calibri"/>
              <a:sym typeface="Calibri"/>
            </a:endParaRPr>
          </a:p>
        </p:txBody>
      </p:sp>
      <p:sp>
        <p:nvSpPr>
          <p:cNvPr id="562" name="Google Shape;562;p11"/>
          <p:cNvSpPr/>
          <p:nvPr/>
        </p:nvSpPr>
        <p:spPr>
          <a:xfrm>
            <a:off x="10387584" y="3108960"/>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50%</a:t>
            </a:r>
            <a:endParaRPr b="0" i="0" sz="1100" u="none" cap="none" strike="noStrike">
              <a:solidFill>
                <a:schemeClr val="dk1"/>
              </a:solidFill>
              <a:latin typeface="Calibri"/>
              <a:ea typeface="Calibri"/>
              <a:cs typeface="Calibri"/>
              <a:sym typeface="Calibri"/>
            </a:endParaRPr>
          </a:p>
        </p:txBody>
      </p:sp>
      <p:sp>
        <p:nvSpPr>
          <p:cNvPr id="563" name="Google Shape;563;p11"/>
          <p:cNvSpPr/>
          <p:nvPr/>
        </p:nvSpPr>
        <p:spPr>
          <a:xfrm>
            <a:off x="457200" y="3520440"/>
            <a:ext cx="11247120" cy="548640"/>
          </a:xfrm>
          <a:prstGeom prst="rect">
            <a:avLst/>
          </a:prstGeom>
          <a:solidFill>
            <a:srgbClr val="FAF7E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4" name="Google Shape;564;p11"/>
          <p:cNvSpPr/>
          <p:nvPr/>
        </p:nvSpPr>
        <p:spPr>
          <a:xfrm>
            <a:off x="512064" y="3657600"/>
            <a:ext cx="2267712"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1" i="0" lang="en-US" sz="1100" u="none" cap="none" strike="noStrike">
                <a:solidFill>
                  <a:srgbClr val="232323"/>
                </a:solidFill>
                <a:latin typeface="Calibri"/>
                <a:ea typeface="Calibri"/>
                <a:cs typeface="Calibri"/>
                <a:sym typeface="Calibri"/>
              </a:rPr>
              <a:t>EV/Revenue (peer median)</a:t>
            </a:r>
            <a:endParaRPr b="0" i="0" sz="1100" u="none" cap="none" strike="noStrike">
              <a:solidFill>
                <a:schemeClr val="dk1"/>
              </a:solidFill>
              <a:latin typeface="Calibri"/>
              <a:ea typeface="Calibri"/>
              <a:cs typeface="Calibri"/>
              <a:sym typeface="Calibri"/>
            </a:endParaRPr>
          </a:p>
        </p:txBody>
      </p:sp>
      <p:sp>
        <p:nvSpPr>
          <p:cNvPr id="565" name="Google Shape;565;p11"/>
          <p:cNvSpPr/>
          <p:nvPr/>
        </p:nvSpPr>
        <p:spPr>
          <a:xfrm>
            <a:off x="2889504" y="3657600"/>
            <a:ext cx="144475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10.94x</a:t>
            </a:r>
            <a:endParaRPr b="0" i="0" sz="1100" u="none" cap="none" strike="noStrike">
              <a:solidFill>
                <a:schemeClr val="dk1"/>
              </a:solidFill>
              <a:latin typeface="Calibri"/>
              <a:ea typeface="Calibri"/>
              <a:cs typeface="Calibri"/>
              <a:sym typeface="Calibri"/>
            </a:endParaRPr>
          </a:p>
        </p:txBody>
      </p:sp>
      <p:sp>
        <p:nvSpPr>
          <p:cNvPr id="566" name="Google Shape;566;p11"/>
          <p:cNvSpPr/>
          <p:nvPr/>
        </p:nvSpPr>
        <p:spPr>
          <a:xfrm>
            <a:off x="4443984" y="3657600"/>
            <a:ext cx="144475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37,378 Rev</a:t>
            </a:r>
            <a:endParaRPr b="0" i="0" sz="1100" u="none" cap="none" strike="noStrike">
              <a:solidFill>
                <a:schemeClr val="dk1"/>
              </a:solidFill>
              <a:latin typeface="Calibri"/>
              <a:ea typeface="Calibri"/>
              <a:cs typeface="Calibri"/>
              <a:sym typeface="Calibri"/>
            </a:endParaRPr>
          </a:p>
        </p:txBody>
      </p:sp>
      <p:sp>
        <p:nvSpPr>
          <p:cNvPr id="567" name="Google Shape;567;p11"/>
          <p:cNvSpPr/>
          <p:nvPr/>
        </p:nvSpPr>
        <p:spPr>
          <a:xfrm>
            <a:off x="5998464" y="3657600"/>
            <a:ext cx="16276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408,939</a:t>
            </a:r>
            <a:endParaRPr b="0" i="0" sz="1100" u="none" cap="none" strike="noStrike">
              <a:solidFill>
                <a:schemeClr val="dk1"/>
              </a:solidFill>
              <a:latin typeface="Calibri"/>
              <a:ea typeface="Calibri"/>
              <a:cs typeface="Calibri"/>
              <a:sym typeface="Calibri"/>
            </a:endParaRPr>
          </a:p>
        </p:txBody>
      </p:sp>
      <p:sp>
        <p:nvSpPr>
          <p:cNvPr id="568" name="Google Shape;568;p11"/>
          <p:cNvSpPr/>
          <p:nvPr/>
        </p:nvSpPr>
        <p:spPr>
          <a:xfrm>
            <a:off x="7735824" y="3657600"/>
            <a:ext cx="11704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1,122</a:t>
            </a:r>
            <a:endParaRPr b="0" i="0" sz="1100" u="none" cap="none" strike="noStrike">
              <a:solidFill>
                <a:schemeClr val="dk1"/>
              </a:solidFill>
              <a:latin typeface="Calibri"/>
              <a:ea typeface="Calibri"/>
              <a:cs typeface="Calibri"/>
              <a:sym typeface="Calibri"/>
            </a:endParaRPr>
          </a:p>
        </p:txBody>
      </p:sp>
      <p:sp>
        <p:nvSpPr>
          <p:cNvPr id="569" name="Google Shape;569;p11"/>
          <p:cNvSpPr/>
          <p:nvPr/>
        </p:nvSpPr>
        <p:spPr>
          <a:xfrm>
            <a:off x="9015984" y="3657600"/>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$359.38</a:t>
            </a:r>
            <a:endParaRPr b="0" i="0" sz="1100" u="none" cap="none" strike="noStrike">
              <a:solidFill>
                <a:schemeClr val="dk1"/>
              </a:solidFill>
              <a:latin typeface="Calibri"/>
              <a:ea typeface="Calibri"/>
              <a:cs typeface="Calibri"/>
              <a:sym typeface="Calibri"/>
            </a:endParaRPr>
          </a:p>
        </p:txBody>
      </p:sp>
      <p:sp>
        <p:nvSpPr>
          <p:cNvPr id="570" name="Google Shape;570;p11"/>
          <p:cNvSpPr/>
          <p:nvPr/>
        </p:nvSpPr>
        <p:spPr>
          <a:xfrm>
            <a:off x="10387584" y="3657600"/>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0%</a:t>
            </a:r>
            <a:endParaRPr b="0" i="0" sz="1100" u="none" cap="none" strike="noStrike">
              <a:solidFill>
                <a:schemeClr val="dk1"/>
              </a:solidFill>
              <a:latin typeface="Calibri"/>
              <a:ea typeface="Calibri"/>
              <a:cs typeface="Calibri"/>
              <a:sym typeface="Calibri"/>
            </a:endParaRPr>
          </a:p>
        </p:txBody>
      </p:sp>
      <p:sp>
        <p:nvSpPr>
          <p:cNvPr id="571" name="Google Shape;571;p11"/>
          <p:cNvSpPr/>
          <p:nvPr/>
        </p:nvSpPr>
        <p:spPr>
          <a:xfrm>
            <a:off x="457200" y="4160520"/>
            <a:ext cx="11247120" cy="1783080"/>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2" name="Google Shape;572;p11"/>
          <p:cNvSpPr/>
          <p:nvPr/>
        </p:nvSpPr>
        <p:spPr>
          <a:xfrm>
            <a:off x="457200" y="4160520"/>
            <a:ext cx="11247120" cy="73152"/>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3" name="Google Shape;573;p11"/>
          <p:cNvSpPr/>
          <p:nvPr/>
        </p:nvSpPr>
        <p:spPr>
          <a:xfrm>
            <a:off x="685800" y="4389120"/>
            <a:ext cx="594360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100"/>
              <a:buFont typeface="Calibri"/>
              <a:buNone/>
            </a:pPr>
            <a:r>
              <a:rPr b="1" i="0" lang="en-US" sz="1100" u="none" cap="none" strike="noStrike">
                <a:solidFill>
                  <a:srgbClr val="FFC72C"/>
                </a:solidFill>
                <a:latin typeface="Calibri"/>
                <a:ea typeface="Calibri"/>
                <a:cs typeface="Calibri"/>
                <a:sym typeface="Calibri"/>
              </a:rPr>
              <a:t>WEIGHTED MARKET APPROACH VALUE</a:t>
            </a:r>
            <a:endParaRPr b="0" i="0" sz="1100" u="none" cap="none" strike="noStrike">
              <a:solidFill>
                <a:schemeClr val="dk1"/>
              </a:solidFill>
              <a:latin typeface="Calibri"/>
              <a:ea typeface="Calibri"/>
              <a:cs typeface="Calibri"/>
              <a:sym typeface="Calibri"/>
            </a:endParaRPr>
          </a:p>
        </p:txBody>
      </p:sp>
      <p:sp>
        <p:nvSpPr>
          <p:cNvPr id="574" name="Google Shape;574;p11"/>
          <p:cNvSpPr/>
          <p:nvPr/>
        </p:nvSpPr>
        <p:spPr>
          <a:xfrm>
            <a:off x="685800" y="4663440"/>
            <a:ext cx="5943600" cy="7772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4400"/>
              <a:buFont typeface="Georgia"/>
              <a:buNone/>
            </a:pPr>
            <a:r>
              <a:rPr b="1" i="0" lang="en-US" sz="4400" u="none" cap="none" strike="noStrike">
                <a:solidFill>
                  <a:srgbClr val="FFFFFF"/>
                </a:solidFill>
                <a:latin typeface="Georgia"/>
                <a:ea typeface="Georgia"/>
                <a:cs typeface="Georgia"/>
                <a:sym typeface="Georgia"/>
              </a:rPr>
              <a:t>$500.68</a:t>
            </a:r>
            <a:endParaRPr b="0" i="0" sz="4400" u="none" cap="none" strike="noStrike">
              <a:solidFill>
                <a:schemeClr val="dk1"/>
              </a:solidFill>
              <a:latin typeface="Calibri"/>
              <a:ea typeface="Calibri"/>
              <a:cs typeface="Calibri"/>
              <a:sym typeface="Calibri"/>
            </a:endParaRPr>
          </a:p>
        </p:txBody>
      </p:sp>
      <p:sp>
        <p:nvSpPr>
          <p:cNvPr id="575" name="Google Shape;575;p11"/>
          <p:cNvSpPr/>
          <p:nvPr/>
        </p:nvSpPr>
        <p:spPr>
          <a:xfrm>
            <a:off x="685800" y="5458968"/>
            <a:ext cx="59436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AF7EF"/>
              </a:buClr>
              <a:buSzPts val="1200"/>
              <a:buFont typeface="Calibri"/>
              <a:buNone/>
            </a:pPr>
            <a:r>
              <a:rPr b="0" i="1" lang="en-US" sz="1200" u="none" cap="none" strike="noStrike">
                <a:solidFill>
                  <a:srgbClr val="FAF7EF"/>
                </a:solidFill>
                <a:latin typeface="Calibri"/>
                <a:ea typeface="Calibri"/>
                <a:cs typeface="Calibri"/>
                <a:sym typeface="Calibri"/>
              </a:rPr>
              <a:t>implied value per share</a:t>
            </a:r>
            <a:endParaRPr b="0" i="0" sz="1200" u="none" cap="none" strike="noStrike">
              <a:solidFill>
                <a:schemeClr val="dk1"/>
              </a:solidFill>
              <a:latin typeface="Calibri"/>
              <a:ea typeface="Calibri"/>
              <a:cs typeface="Calibri"/>
              <a:sym typeface="Calibri"/>
            </a:endParaRPr>
          </a:p>
        </p:txBody>
      </p:sp>
      <p:sp>
        <p:nvSpPr>
          <p:cNvPr id="576" name="Google Shape;576;p11"/>
          <p:cNvSpPr/>
          <p:nvPr/>
        </p:nvSpPr>
        <p:spPr>
          <a:xfrm>
            <a:off x="7132320" y="4526280"/>
            <a:ext cx="457200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200"/>
              <a:buFont typeface="Calibri"/>
              <a:buNone/>
            </a:pPr>
            <a:r>
              <a:rPr b="0" i="0" lang="en-US" sz="1200" u="none" cap="none" strike="noStrike">
                <a:solidFill>
                  <a:srgbClr val="FFC72C"/>
                </a:solidFill>
                <a:latin typeface="Calibri"/>
                <a:ea typeface="Calibri"/>
                <a:cs typeface="Calibri"/>
                <a:sym typeface="Calibri"/>
              </a:rPr>
              <a:t>Current:  </a:t>
            </a:r>
            <a:r>
              <a:rPr b="1" i="0" lang="en-US" sz="1400" u="none" cap="none" strike="noStrike">
                <a:solidFill>
                  <a:srgbClr val="FAF7EF"/>
                </a:solidFill>
                <a:latin typeface="Calibri"/>
                <a:ea typeface="Calibri"/>
                <a:cs typeface="Calibri"/>
                <a:sym typeface="Calibri"/>
              </a:rPr>
              <a:t>$448.42</a:t>
            </a:r>
            <a:endParaRPr b="0" i="0" sz="1200" u="none" cap="none" strike="noStrike">
              <a:solidFill>
                <a:schemeClr val="dk1"/>
              </a:solidFill>
              <a:latin typeface="Calibri"/>
              <a:ea typeface="Calibri"/>
              <a:cs typeface="Calibri"/>
              <a:sym typeface="Calibri"/>
            </a:endParaRPr>
          </a:p>
        </p:txBody>
      </p:sp>
      <p:sp>
        <p:nvSpPr>
          <p:cNvPr id="577" name="Google Shape;577;p11"/>
          <p:cNvSpPr/>
          <p:nvPr/>
        </p:nvSpPr>
        <p:spPr>
          <a:xfrm>
            <a:off x="7132320" y="4937760"/>
            <a:ext cx="457200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200"/>
              <a:buFont typeface="Calibri"/>
              <a:buNone/>
            </a:pPr>
            <a:r>
              <a:rPr b="0" i="0" lang="en-US" sz="1200" u="none" cap="none" strike="noStrike">
                <a:solidFill>
                  <a:srgbClr val="FFC72C"/>
                </a:solidFill>
                <a:latin typeface="Calibri"/>
                <a:ea typeface="Calibri"/>
                <a:cs typeface="Calibri"/>
                <a:sym typeface="Calibri"/>
              </a:rPr>
              <a:t>Upside:  </a:t>
            </a:r>
            <a:r>
              <a:rPr b="1" i="0" lang="en-US" sz="1400" u="none" cap="none" strike="noStrike">
                <a:solidFill>
                  <a:srgbClr val="FFC72C"/>
                </a:solidFill>
                <a:latin typeface="Calibri"/>
                <a:ea typeface="Calibri"/>
                <a:cs typeface="Calibri"/>
                <a:sym typeface="Calibri"/>
              </a:rPr>
              <a:t>+11.7%</a:t>
            </a:r>
            <a:endParaRPr b="0" i="0" sz="1200" u="none" cap="none" strike="noStrike">
              <a:solidFill>
                <a:schemeClr val="dk1"/>
              </a:solidFill>
              <a:latin typeface="Calibri"/>
              <a:ea typeface="Calibri"/>
              <a:cs typeface="Calibri"/>
              <a:sym typeface="Calibri"/>
            </a:endParaRPr>
          </a:p>
        </p:txBody>
      </p:sp>
      <p:sp>
        <p:nvSpPr>
          <p:cNvPr id="578" name="Google Shape;578;p11"/>
          <p:cNvSpPr/>
          <p:nvPr/>
        </p:nvSpPr>
        <p:spPr>
          <a:xfrm>
            <a:off x="0" y="6510528"/>
            <a:ext cx="12191695" cy="347472"/>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9" name="Google Shape;579;p11"/>
          <p:cNvSpPr/>
          <p:nvPr/>
        </p:nvSpPr>
        <p:spPr>
          <a:xfrm>
            <a:off x="0" y="6510528"/>
            <a:ext cx="12191695" cy="36576"/>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7EF"/>
        </a:solidFill>
      </p:bgPr>
    </p:bg>
    <p:spTree>
      <p:nvGrpSpPr>
        <p:cNvPr id="584" name="Shape 584"/>
        <p:cNvGrpSpPr/>
        <p:nvPr/>
      </p:nvGrpSpPr>
      <p:grpSpPr>
        <a:xfrm>
          <a:off x="0" y="0"/>
          <a:ext cx="0" cy="0"/>
          <a:chOff x="0" y="0"/>
          <a:chExt cx="0" cy="0"/>
        </a:xfrm>
      </p:grpSpPr>
      <p:sp>
        <p:nvSpPr>
          <p:cNvPr id="585" name="Google Shape;585;p12"/>
          <p:cNvSpPr/>
          <p:nvPr/>
        </p:nvSpPr>
        <p:spPr>
          <a:xfrm>
            <a:off x="0" y="0"/>
            <a:ext cx="12191695" cy="73152"/>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6" name="Google Shape;586;p12"/>
          <p:cNvSpPr/>
          <p:nvPr/>
        </p:nvSpPr>
        <p:spPr>
          <a:xfrm>
            <a:off x="457200" y="201168"/>
            <a:ext cx="91440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99B00"/>
              </a:buClr>
              <a:buSzPts val="1000"/>
              <a:buFont typeface="Calibri"/>
              <a:buNone/>
            </a:pPr>
            <a:r>
              <a:rPr b="1" i="0" lang="en-US" sz="1000" u="none" cap="none" strike="noStrike">
                <a:solidFill>
                  <a:srgbClr val="C99B00"/>
                </a:solidFill>
                <a:latin typeface="Calibri"/>
                <a:ea typeface="Calibri"/>
                <a:cs typeface="Calibri"/>
                <a:sym typeface="Calibri"/>
              </a:rPr>
              <a:t>SECTION 11  •  VALUATION</a:t>
            </a:r>
            <a:endParaRPr b="0" i="0" sz="1000" u="none" cap="none" strike="noStrike">
              <a:solidFill>
                <a:schemeClr val="dk1"/>
              </a:solidFill>
              <a:latin typeface="Calibri"/>
              <a:ea typeface="Calibri"/>
              <a:cs typeface="Calibri"/>
              <a:sym typeface="Calibri"/>
            </a:endParaRPr>
          </a:p>
        </p:txBody>
      </p:sp>
      <p:sp>
        <p:nvSpPr>
          <p:cNvPr id="587" name="Google Shape;587;p12"/>
          <p:cNvSpPr/>
          <p:nvPr/>
        </p:nvSpPr>
        <p:spPr>
          <a:xfrm>
            <a:off x="457200" y="438912"/>
            <a:ext cx="11247120" cy="5943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2800"/>
              <a:buFont typeface="Georgia"/>
              <a:buNone/>
            </a:pPr>
            <a:r>
              <a:rPr b="0" i="0" lang="en-US" sz="2800" u="none" cap="none" strike="noStrike">
                <a:solidFill>
                  <a:srgbClr val="990000"/>
                </a:solidFill>
                <a:latin typeface="Georgia"/>
                <a:ea typeface="Georgia"/>
                <a:cs typeface="Georgia"/>
                <a:sym typeface="Georgia"/>
              </a:rPr>
              <a:t>DCF — Income Approach</a:t>
            </a:r>
            <a:endParaRPr b="0" i="0" sz="2800" u="none" cap="none" strike="noStrike">
              <a:solidFill>
                <a:schemeClr val="dk1"/>
              </a:solidFill>
              <a:latin typeface="Calibri"/>
              <a:ea typeface="Calibri"/>
              <a:cs typeface="Calibri"/>
              <a:sym typeface="Calibri"/>
            </a:endParaRPr>
          </a:p>
        </p:txBody>
      </p:sp>
      <p:cxnSp>
        <p:nvCxnSpPr>
          <p:cNvPr id="588" name="Google Shape;588;p12"/>
          <p:cNvCxnSpPr/>
          <p:nvPr/>
        </p:nvCxnSpPr>
        <p:spPr>
          <a:xfrm>
            <a:off x="457200" y="1115568"/>
            <a:ext cx="1005840" cy="0"/>
          </a:xfrm>
          <a:prstGeom prst="straightConnector1">
            <a:avLst/>
          </a:prstGeom>
          <a:noFill/>
          <a:ln cap="flat" cmpd="sng" w="31750">
            <a:solidFill>
              <a:srgbClr val="FFC72C"/>
            </a:solidFill>
            <a:prstDash val="solid"/>
            <a:round/>
            <a:headEnd len="sm" w="sm" type="none"/>
            <a:tailEnd len="sm" w="sm" type="none"/>
          </a:ln>
        </p:spPr>
      </p:cxnSp>
      <p:sp>
        <p:nvSpPr>
          <p:cNvPr id="589" name="Google Shape;589;p12"/>
          <p:cNvSpPr/>
          <p:nvPr/>
        </p:nvSpPr>
        <p:spPr>
          <a:xfrm>
            <a:off x="457200" y="1417320"/>
            <a:ext cx="502920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400"/>
              <a:buFont typeface="Georgia"/>
              <a:buNone/>
            </a:pPr>
            <a:r>
              <a:rPr b="1" i="0" lang="en-US" sz="1400" u="none" cap="none" strike="noStrike">
                <a:solidFill>
                  <a:srgbClr val="990000"/>
                </a:solidFill>
                <a:latin typeface="Georgia"/>
                <a:ea typeface="Georgia"/>
                <a:cs typeface="Georgia"/>
                <a:sym typeface="Georgia"/>
              </a:rPr>
              <a:t>WACC build</a:t>
            </a:r>
            <a:endParaRPr b="0" i="0" sz="1400" u="none" cap="none" strike="noStrike">
              <a:solidFill>
                <a:schemeClr val="dk1"/>
              </a:solidFill>
              <a:latin typeface="Calibri"/>
              <a:ea typeface="Calibri"/>
              <a:cs typeface="Calibri"/>
              <a:sym typeface="Calibri"/>
            </a:endParaRPr>
          </a:p>
        </p:txBody>
      </p:sp>
      <p:sp>
        <p:nvSpPr>
          <p:cNvPr id="590" name="Google Shape;590;p12"/>
          <p:cNvSpPr/>
          <p:nvPr/>
        </p:nvSpPr>
        <p:spPr>
          <a:xfrm>
            <a:off x="457200" y="1828800"/>
            <a:ext cx="5029200" cy="384048"/>
          </a:xfrm>
          <a:prstGeom prst="rect">
            <a:avLst/>
          </a:prstGeom>
          <a:solidFill>
            <a:srgbClr val="FAF7E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1" name="Google Shape;591;p12"/>
          <p:cNvSpPr/>
          <p:nvPr/>
        </p:nvSpPr>
        <p:spPr>
          <a:xfrm>
            <a:off x="594360" y="1828800"/>
            <a:ext cx="3200400" cy="38404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Risk-free rate (10Y UST)</a:t>
            </a:r>
            <a:endParaRPr b="0" i="0" sz="1100" u="none" cap="none" strike="noStrike">
              <a:solidFill>
                <a:schemeClr val="dk1"/>
              </a:solidFill>
              <a:latin typeface="Calibri"/>
              <a:ea typeface="Calibri"/>
              <a:cs typeface="Calibri"/>
              <a:sym typeface="Calibri"/>
            </a:endParaRPr>
          </a:p>
        </p:txBody>
      </p:sp>
      <p:sp>
        <p:nvSpPr>
          <p:cNvPr id="592" name="Google Shape;592;p12"/>
          <p:cNvSpPr/>
          <p:nvPr/>
        </p:nvSpPr>
        <p:spPr>
          <a:xfrm>
            <a:off x="3840480" y="1828800"/>
            <a:ext cx="1554480" cy="384048"/>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4.20%</a:t>
            </a:r>
            <a:endParaRPr b="0" i="0" sz="1100" u="none" cap="none" strike="noStrike">
              <a:solidFill>
                <a:schemeClr val="dk1"/>
              </a:solidFill>
              <a:latin typeface="Calibri"/>
              <a:ea typeface="Calibri"/>
              <a:cs typeface="Calibri"/>
              <a:sym typeface="Calibri"/>
            </a:endParaRPr>
          </a:p>
        </p:txBody>
      </p:sp>
      <p:sp>
        <p:nvSpPr>
          <p:cNvPr id="593" name="Google Shape;593;p12"/>
          <p:cNvSpPr/>
          <p:nvPr/>
        </p:nvSpPr>
        <p:spPr>
          <a:xfrm>
            <a:off x="457200" y="2212848"/>
            <a:ext cx="5029200" cy="384048"/>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4" name="Google Shape;594;p12"/>
          <p:cNvSpPr/>
          <p:nvPr/>
        </p:nvSpPr>
        <p:spPr>
          <a:xfrm>
            <a:off x="594360" y="2212848"/>
            <a:ext cx="3200400" cy="38404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Equity risk premium</a:t>
            </a:r>
            <a:endParaRPr b="0" i="0" sz="1100" u="none" cap="none" strike="noStrike">
              <a:solidFill>
                <a:schemeClr val="dk1"/>
              </a:solidFill>
              <a:latin typeface="Calibri"/>
              <a:ea typeface="Calibri"/>
              <a:cs typeface="Calibri"/>
              <a:sym typeface="Calibri"/>
            </a:endParaRPr>
          </a:p>
        </p:txBody>
      </p:sp>
      <p:sp>
        <p:nvSpPr>
          <p:cNvPr id="595" name="Google Shape;595;p12"/>
          <p:cNvSpPr/>
          <p:nvPr/>
        </p:nvSpPr>
        <p:spPr>
          <a:xfrm>
            <a:off x="3840480" y="2212848"/>
            <a:ext cx="1554480" cy="384048"/>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2.50%</a:t>
            </a:r>
            <a:endParaRPr b="0" i="0" sz="1100" u="none" cap="none" strike="noStrike">
              <a:solidFill>
                <a:schemeClr val="dk1"/>
              </a:solidFill>
              <a:latin typeface="Calibri"/>
              <a:ea typeface="Calibri"/>
              <a:cs typeface="Calibri"/>
              <a:sym typeface="Calibri"/>
            </a:endParaRPr>
          </a:p>
        </p:txBody>
      </p:sp>
      <p:sp>
        <p:nvSpPr>
          <p:cNvPr id="596" name="Google Shape;596;p12"/>
          <p:cNvSpPr/>
          <p:nvPr/>
        </p:nvSpPr>
        <p:spPr>
          <a:xfrm>
            <a:off x="457200" y="2596896"/>
            <a:ext cx="5029200" cy="384048"/>
          </a:xfrm>
          <a:prstGeom prst="rect">
            <a:avLst/>
          </a:prstGeom>
          <a:solidFill>
            <a:srgbClr val="FAF7E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7" name="Google Shape;597;p12"/>
          <p:cNvSpPr/>
          <p:nvPr/>
        </p:nvSpPr>
        <p:spPr>
          <a:xfrm>
            <a:off x="594360" y="2596896"/>
            <a:ext cx="3200400" cy="38404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Levered beta</a:t>
            </a:r>
            <a:endParaRPr b="0" i="0" sz="1100" u="none" cap="none" strike="noStrike">
              <a:solidFill>
                <a:schemeClr val="dk1"/>
              </a:solidFill>
              <a:latin typeface="Calibri"/>
              <a:ea typeface="Calibri"/>
              <a:cs typeface="Calibri"/>
              <a:sym typeface="Calibri"/>
            </a:endParaRPr>
          </a:p>
        </p:txBody>
      </p:sp>
      <p:sp>
        <p:nvSpPr>
          <p:cNvPr id="598" name="Google Shape;598;p12"/>
          <p:cNvSpPr/>
          <p:nvPr/>
        </p:nvSpPr>
        <p:spPr>
          <a:xfrm>
            <a:off x="3840480" y="2596896"/>
            <a:ext cx="1554480" cy="384048"/>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1.77</a:t>
            </a:r>
            <a:endParaRPr b="0" i="0" sz="1100" u="none" cap="none" strike="noStrike">
              <a:solidFill>
                <a:schemeClr val="dk1"/>
              </a:solidFill>
              <a:latin typeface="Calibri"/>
              <a:ea typeface="Calibri"/>
              <a:cs typeface="Calibri"/>
              <a:sym typeface="Calibri"/>
            </a:endParaRPr>
          </a:p>
        </p:txBody>
      </p:sp>
      <p:sp>
        <p:nvSpPr>
          <p:cNvPr id="599" name="Google Shape;599;p12"/>
          <p:cNvSpPr/>
          <p:nvPr/>
        </p:nvSpPr>
        <p:spPr>
          <a:xfrm>
            <a:off x="457200" y="2980944"/>
            <a:ext cx="5029200" cy="384048"/>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0" name="Google Shape;600;p12"/>
          <p:cNvSpPr/>
          <p:nvPr/>
        </p:nvSpPr>
        <p:spPr>
          <a:xfrm>
            <a:off x="594360" y="2980944"/>
            <a:ext cx="3200400" cy="38404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Cost of equity (CAPM)</a:t>
            </a:r>
            <a:endParaRPr b="0" i="0" sz="1100" u="none" cap="none" strike="noStrike">
              <a:solidFill>
                <a:schemeClr val="dk1"/>
              </a:solidFill>
              <a:latin typeface="Calibri"/>
              <a:ea typeface="Calibri"/>
              <a:cs typeface="Calibri"/>
              <a:sym typeface="Calibri"/>
            </a:endParaRPr>
          </a:p>
        </p:txBody>
      </p:sp>
      <p:sp>
        <p:nvSpPr>
          <p:cNvPr id="601" name="Google Shape;601;p12"/>
          <p:cNvSpPr/>
          <p:nvPr/>
        </p:nvSpPr>
        <p:spPr>
          <a:xfrm>
            <a:off x="3840480" y="2980944"/>
            <a:ext cx="1554480" cy="384048"/>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8.63%</a:t>
            </a:r>
            <a:endParaRPr b="0" i="0" sz="1100" u="none" cap="none" strike="noStrike">
              <a:solidFill>
                <a:schemeClr val="dk1"/>
              </a:solidFill>
              <a:latin typeface="Calibri"/>
              <a:ea typeface="Calibri"/>
              <a:cs typeface="Calibri"/>
              <a:sym typeface="Calibri"/>
            </a:endParaRPr>
          </a:p>
        </p:txBody>
      </p:sp>
      <p:sp>
        <p:nvSpPr>
          <p:cNvPr id="602" name="Google Shape;602;p12"/>
          <p:cNvSpPr/>
          <p:nvPr/>
        </p:nvSpPr>
        <p:spPr>
          <a:xfrm>
            <a:off x="457200" y="3364992"/>
            <a:ext cx="5029200" cy="384048"/>
          </a:xfrm>
          <a:prstGeom prst="rect">
            <a:avLst/>
          </a:prstGeom>
          <a:solidFill>
            <a:srgbClr val="FAF7E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3" name="Google Shape;603;p12"/>
          <p:cNvSpPr/>
          <p:nvPr/>
        </p:nvSpPr>
        <p:spPr>
          <a:xfrm>
            <a:off x="594360" y="3364992"/>
            <a:ext cx="3200400" cy="38404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After-tax cost of debt</a:t>
            </a:r>
            <a:endParaRPr b="0" i="0" sz="1100" u="none" cap="none" strike="noStrike">
              <a:solidFill>
                <a:schemeClr val="dk1"/>
              </a:solidFill>
              <a:latin typeface="Calibri"/>
              <a:ea typeface="Calibri"/>
              <a:cs typeface="Calibri"/>
              <a:sym typeface="Calibri"/>
            </a:endParaRPr>
          </a:p>
        </p:txBody>
      </p:sp>
      <p:sp>
        <p:nvSpPr>
          <p:cNvPr id="604" name="Google Shape;604;p12"/>
          <p:cNvSpPr/>
          <p:nvPr/>
        </p:nvSpPr>
        <p:spPr>
          <a:xfrm>
            <a:off x="3840480" y="3364992"/>
            <a:ext cx="1554480" cy="384048"/>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4.07%</a:t>
            </a:r>
            <a:endParaRPr b="0" i="0" sz="1100" u="none" cap="none" strike="noStrike">
              <a:solidFill>
                <a:schemeClr val="dk1"/>
              </a:solidFill>
              <a:latin typeface="Calibri"/>
              <a:ea typeface="Calibri"/>
              <a:cs typeface="Calibri"/>
              <a:sym typeface="Calibri"/>
            </a:endParaRPr>
          </a:p>
        </p:txBody>
      </p:sp>
      <p:sp>
        <p:nvSpPr>
          <p:cNvPr id="605" name="Google Shape;605;p12"/>
          <p:cNvSpPr/>
          <p:nvPr/>
        </p:nvSpPr>
        <p:spPr>
          <a:xfrm>
            <a:off x="457200" y="3749040"/>
            <a:ext cx="5029200" cy="384048"/>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6" name="Google Shape;606;p12"/>
          <p:cNvSpPr/>
          <p:nvPr/>
        </p:nvSpPr>
        <p:spPr>
          <a:xfrm>
            <a:off x="594360" y="3749040"/>
            <a:ext cx="3200400" cy="38404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Equity weight</a:t>
            </a:r>
            <a:endParaRPr b="0" i="0" sz="1100" u="none" cap="none" strike="noStrike">
              <a:solidFill>
                <a:schemeClr val="dk1"/>
              </a:solidFill>
              <a:latin typeface="Calibri"/>
              <a:ea typeface="Calibri"/>
              <a:cs typeface="Calibri"/>
              <a:sym typeface="Calibri"/>
            </a:endParaRPr>
          </a:p>
        </p:txBody>
      </p:sp>
      <p:sp>
        <p:nvSpPr>
          <p:cNvPr id="607" name="Google Shape;607;p12"/>
          <p:cNvSpPr/>
          <p:nvPr/>
        </p:nvSpPr>
        <p:spPr>
          <a:xfrm>
            <a:off x="3840480" y="3749040"/>
            <a:ext cx="1554480" cy="384048"/>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97.0%</a:t>
            </a:r>
            <a:endParaRPr b="0" i="0" sz="1100" u="none" cap="none" strike="noStrike">
              <a:solidFill>
                <a:schemeClr val="dk1"/>
              </a:solidFill>
              <a:latin typeface="Calibri"/>
              <a:ea typeface="Calibri"/>
              <a:cs typeface="Calibri"/>
              <a:sym typeface="Calibri"/>
            </a:endParaRPr>
          </a:p>
        </p:txBody>
      </p:sp>
      <p:sp>
        <p:nvSpPr>
          <p:cNvPr id="608" name="Google Shape;608;p12"/>
          <p:cNvSpPr/>
          <p:nvPr/>
        </p:nvSpPr>
        <p:spPr>
          <a:xfrm>
            <a:off x="457200" y="4133088"/>
            <a:ext cx="5029200" cy="384048"/>
          </a:xfrm>
          <a:prstGeom prst="rect">
            <a:avLst/>
          </a:prstGeom>
          <a:solidFill>
            <a:srgbClr val="FAF7E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9" name="Google Shape;609;p12"/>
          <p:cNvSpPr/>
          <p:nvPr/>
        </p:nvSpPr>
        <p:spPr>
          <a:xfrm>
            <a:off x="594360" y="4133088"/>
            <a:ext cx="3200400" cy="38404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Debt weight</a:t>
            </a:r>
            <a:endParaRPr b="0" i="0" sz="1100" u="none" cap="none" strike="noStrike">
              <a:solidFill>
                <a:schemeClr val="dk1"/>
              </a:solidFill>
              <a:latin typeface="Calibri"/>
              <a:ea typeface="Calibri"/>
              <a:cs typeface="Calibri"/>
              <a:sym typeface="Calibri"/>
            </a:endParaRPr>
          </a:p>
        </p:txBody>
      </p:sp>
      <p:sp>
        <p:nvSpPr>
          <p:cNvPr id="610" name="Google Shape;610;p12"/>
          <p:cNvSpPr/>
          <p:nvPr/>
        </p:nvSpPr>
        <p:spPr>
          <a:xfrm>
            <a:off x="3840480" y="4133088"/>
            <a:ext cx="1554480" cy="384048"/>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3.0%</a:t>
            </a:r>
            <a:endParaRPr b="0" i="0" sz="1100" u="none" cap="none" strike="noStrike">
              <a:solidFill>
                <a:schemeClr val="dk1"/>
              </a:solidFill>
              <a:latin typeface="Calibri"/>
              <a:ea typeface="Calibri"/>
              <a:cs typeface="Calibri"/>
              <a:sym typeface="Calibri"/>
            </a:endParaRPr>
          </a:p>
        </p:txBody>
      </p:sp>
      <p:sp>
        <p:nvSpPr>
          <p:cNvPr id="611" name="Google Shape;611;p12"/>
          <p:cNvSpPr/>
          <p:nvPr/>
        </p:nvSpPr>
        <p:spPr>
          <a:xfrm>
            <a:off x="457200" y="4517136"/>
            <a:ext cx="5029200" cy="384048"/>
          </a:xfrm>
          <a:prstGeom prst="rect">
            <a:avLst/>
          </a:prstGeom>
          <a:solidFill>
            <a:srgbClr val="F1EAD5"/>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2" name="Google Shape;612;p12"/>
          <p:cNvSpPr/>
          <p:nvPr/>
        </p:nvSpPr>
        <p:spPr>
          <a:xfrm>
            <a:off x="594360" y="4517136"/>
            <a:ext cx="3200400" cy="38404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WACC</a:t>
            </a:r>
            <a:endParaRPr b="0" i="0" sz="1100" u="none" cap="none" strike="noStrike">
              <a:solidFill>
                <a:schemeClr val="dk1"/>
              </a:solidFill>
              <a:latin typeface="Calibri"/>
              <a:ea typeface="Calibri"/>
              <a:cs typeface="Calibri"/>
              <a:sym typeface="Calibri"/>
            </a:endParaRPr>
          </a:p>
        </p:txBody>
      </p:sp>
      <p:sp>
        <p:nvSpPr>
          <p:cNvPr id="613" name="Google Shape;613;p12"/>
          <p:cNvSpPr/>
          <p:nvPr/>
        </p:nvSpPr>
        <p:spPr>
          <a:xfrm>
            <a:off x="3840480" y="4517136"/>
            <a:ext cx="1554480" cy="384048"/>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8.52%</a:t>
            </a:r>
            <a:endParaRPr b="0" i="0" sz="1100" u="none" cap="none" strike="noStrike">
              <a:solidFill>
                <a:schemeClr val="dk1"/>
              </a:solidFill>
              <a:latin typeface="Calibri"/>
              <a:ea typeface="Calibri"/>
              <a:cs typeface="Calibri"/>
              <a:sym typeface="Calibri"/>
            </a:endParaRPr>
          </a:p>
        </p:txBody>
      </p:sp>
      <p:sp>
        <p:nvSpPr>
          <p:cNvPr id="614" name="Google Shape;614;p12"/>
          <p:cNvSpPr/>
          <p:nvPr/>
        </p:nvSpPr>
        <p:spPr>
          <a:xfrm>
            <a:off x="5669280" y="1417320"/>
            <a:ext cx="603504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400"/>
              <a:buFont typeface="Georgia"/>
              <a:buNone/>
            </a:pPr>
            <a:r>
              <a:rPr b="1" i="0" lang="en-US" sz="1400" u="none" cap="none" strike="noStrike">
                <a:solidFill>
                  <a:srgbClr val="990000"/>
                </a:solidFill>
                <a:latin typeface="Georgia"/>
                <a:ea typeface="Georgia"/>
                <a:cs typeface="Georgia"/>
                <a:sym typeface="Georgia"/>
              </a:rPr>
              <a:t>Unlevered FCF ($M)</a:t>
            </a:r>
            <a:endParaRPr b="0" i="0" sz="1400" u="none" cap="none" strike="noStrike">
              <a:solidFill>
                <a:schemeClr val="dk1"/>
              </a:solidFill>
              <a:latin typeface="Calibri"/>
              <a:ea typeface="Calibri"/>
              <a:cs typeface="Calibri"/>
              <a:sym typeface="Calibri"/>
            </a:endParaRPr>
          </a:p>
        </p:txBody>
      </p:sp>
      <p:sp>
        <p:nvSpPr>
          <p:cNvPr id="615" name="Google Shape;615;p12"/>
          <p:cNvSpPr/>
          <p:nvPr/>
        </p:nvSpPr>
        <p:spPr>
          <a:xfrm>
            <a:off x="5669280" y="1828800"/>
            <a:ext cx="6035040" cy="365760"/>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6" name="Google Shape;616;p12"/>
          <p:cNvSpPr/>
          <p:nvPr/>
        </p:nvSpPr>
        <p:spPr>
          <a:xfrm>
            <a:off x="5705856" y="1874520"/>
            <a:ext cx="1207008"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Item</a:t>
            </a:r>
            <a:endParaRPr b="0" i="0" sz="1000" u="none" cap="none" strike="noStrike">
              <a:solidFill>
                <a:schemeClr val="dk1"/>
              </a:solidFill>
              <a:latin typeface="Calibri"/>
              <a:ea typeface="Calibri"/>
              <a:cs typeface="Calibri"/>
              <a:sym typeface="Calibri"/>
            </a:endParaRPr>
          </a:p>
        </p:txBody>
      </p:sp>
      <p:sp>
        <p:nvSpPr>
          <p:cNvPr id="617" name="Google Shape;617;p12"/>
          <p:cNvSpPr/>
          <p:nvPr/>
        </p:nvSpPr>
        <p:spPr>
          <a:xfrm>
            <a:off x="6986016" y="1874520"/>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FY26P</a:t>
            </a:r>
            <a:endParaRPr b="0" i="0" sz="1000" u="none" cap="none" strike="noStrike">
              <a:solidFill>
                <a:schemeClr val="dk1"/>
              </a:solidFill>
              <a:latin typeface="Calibri"/>
              <a:ea typeface="Calibri"/>
              <a:cs typeface="Calibri"/>
              <a:sym typeface="Calibri"/>
            </a:endParaRPr>
          </a:p>
        </p:txBody>
      </p:sp>
      <p:sp>
        <p:nvSpPr>
          <p:cNvPr id="618" name="Google Shape;618;p12"/>
          <p:cNvSpPr/>
          <p:nvPr/>
        </p:nvSpPr>
        <p:spPr>
          <a:xfrm>
            <a:off x="7936992" y="1874520"/>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FY27P</a:t>
            </a:r>
            <a:endParaRPr b="0" i="0" sz="1000" u="none" cap="none" strike="noStrike">
              <a:solidFill>
                <a:schemeClr val="dk1"/>
              </a:solidFill>
              <a:latin typeface="Calibri"/>
              <a:ea typeface="Calibri"/>
              <a:cs typeface="Calibri"/>
              <a:sym typeface="Calibri"/>
            </a:endParaRPr>
          </a:p>
        </p:txBody>
      </p:sp>
      <p:sp>
        <p:nvSpPr>
          <p:cNvPr id="619" name="Google Shape;619;p12"/>
          <p:cNvSpPr/>
          <p:nvPr/>
        </p:nvSpPr>
        <p:spPr>
          <a:xfrm>
            <a:off x="8887968" y="1874520"/>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FY28P</a:t>
            </a:r>
            <a:endParaRPr b="0" i="0" sz="1000" u="none" cap="none" strike="noStrike">
              <a:solidFill>
                <a:schemeClr val="dk1"/>
              </a:solidFill>
              <a:latin typeface="Calibri"/>
              <a:ea typeface="Calibri"/>
              <a:cs typeface="Calibri"/>
              <a:sym typeface="Calibri"/>
            </a:endParaRPr>
          </a:p>
        </p:txBody>
      </p:sp>
      <p:sp>
        <p:nvSpPr>
          <p:cNvPr id="620" name="Google Shape;620;p12"/>
          <p:cNvSpPr/>
          <p:nvPr/>
        </p:nvSpPr>
        <p:spPr>
          <a:xfrm>
            <a:off x="9838944" y="1874520"/>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FY29P</a:t>
            </a:r>
            <a:endParaRPr b="0" i="0" sz="1000" u="none" cap="none" strike="noStrike">
              <a:solidFill>
                <a:schemeClr val="dk1"/>
              </a:solidFill>
              <a:latin typeface="Calibri"/>
              <a:ea typeface="Calibri"/>
              <a:cs typeface="Calibri"/>
              <a:sym typeface="Calibri"/>
            </a:endParaRPr>
          </a:p>
        </p:txBody>
      </p:sp>
      <p:sp>
        <p:nvSpPr>
          <p:cNvPr id="621" name="Google Shape;621;p12"/>
          <p:cNvSpPr/>
          <p:nvPr/>
        </p:nvSpPr>
        <p:spPr>
          <a:xfrm>
            <a:off x="10789920" y="1874520"/>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FY30P</a:t>
            </a:r>
            <a:endParaRPr b="0" i="0" sz="1000" u="none" cap="none" strike="noStrike">
              <a:solidFill>
                <a:schemeClr val="dk1"/>
              </a:solidFill>
              <a:latin typeface="Calibri"/>
              <a:ea typeface="Calibri"/>
              <a:cs typeface="Calibri"/>
              <a:sym typeface="Calibri"/>
            </a:endParaRPr>
          </a:p>
        </p:txBody>
      </p:sp>
      <p:sp>
        <p:nvSpPr>
          <p:cNvPr id="622" name="Google Shape;622;p12"/>
          <p:cNvSpPr/>
          <p:nvPr/>
        </p:nvSpPr>
        <p:spPr>
          <a:xfrm>
            <a:off x="5669280" y="2194560"/>
            <a:ext cx="6035040" cy="347472"/>
          </a:xfrm>
          <a:prstGeom prst="rect">
            <a:avLst/>
          </a:prstGeom>
          <a:solidFill>
            <a:srgbClr val="FAF7E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3" name="Google Shape;623;p12"/>
          <p:cNvSpPr/>
          <p:nvPr/>
        </p:nvSpPr>
        <p:spPr>
          <a:xfrm>
            <a:off x="5705856" y="2231136"/>
            <a:ext cx="1207008"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000"/>
              <a:buFont typeface="Calibri"/>
              <a:buNone/>
            </a:pPr>
            <a:r>
              <a:rPr b="1" i="0" lang="en-US" sz="1000" u="none" cap="none" strike="noStrike">
                <a:solidFill>
                  <a:srgbClr val="232323"/>
                </a:solidFill>
                <a:latin typeface="Calibri"/>
                <a:ea typeface="Calibri"/>
                <a:cs typeface="Calibri"/>
                <a:sym typeface="Calibri"/>
              </a:rPr>
              <a:t>EBIT</a:t>
            </a:r>
            <a:endParaRPr b="0" i="0" sz="1000" u="none" cap="none" strike="noStrike">
              <a:solidFill>
                <a:schemeClr val="dk1"/>
              </a:solidFill>
              <a:latin typeface="Calibri"/>
              <a:ea typeface="Calibri"/>
              <a:cs typeface="Calibri"/>
              <a:sym typeface="Calibri"/>
            </a:endParaRPr>
          </a:p>
        </p:txBody>
      </p:sp>
      <p:sp>
        <p:nvSpPr>
          <p:cNvPr id="624" name="Google Shape;624;p12"/>
          <p:cNvSpPr/>
          <p:nvPr/>
        </p:nvSpPr>
        <p:spPr>
          <a:xfrm>
            <a:off x="6986016" y="2231136"/>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15,306</a:t>
            </a:r>
            <a:endParaRPr b="0" i="0" sz="1000" u="none" cap="none" strike="noStrike">
              <a:solidFill>
                <a:schemeClr val="dk1"/>
              </a:solidFill>
              <a:latin typeface="Calibri"/>
              <a:ea typeface="Calibri"/>
              <a:cs typeface="Calibri"/>
              <a:sym typeface="Calibri"/>
            </a:endParaRPr>
          </a:p>
        </p:txBody>
      </p:sp>
      <p:sp>
        <p:nvSpPr>
          <p:cNvPr id="625" name="Google Shape;625;p12"/>
          <p:cNvSpPr/>
          <p:nvPr/>
        </p:nvSpPr>
        <p:spPr>
          <a:xfrm>
            <a:off x="7936992" y="2231136"/>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22,661</a:t>
            </a:r>
            <a:endParaRPr b="0" i="0" sz="1000" u="none" cap="none" strike="noStrike">
              <a:solidFill>
                <a:schemeClr val="dk1"/>
              </a:solidFill>
              <a:latin typeface="Calibri"/>
              <a:ea typeface="Calibri"/>
              <a:cs typeface="Calibri"/>
              <a:sym typeface="Calibri"/>
            </a:endParaRPr>
          </a:p>
        </p:txBody>
      </p:sp>
      <p:sp>
        <p:nvSpPr>
          <p:cNvPr id="626" name="Google Shape;626;p12"/>
          <p:cNvSpPr/>
          <p:nvPr/>
        </p:nvSpPr>
        <p:spPr>
          <a:xfrm>
            <a:off x="8887968" y="2231136"/>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20,428</a:t>
            </a:r>
            <a:endParaRPr b="0" i="0" sz="1000" u="none" cap="none" strike="noStrike">
              <a:solidFill>
                <a:schemeClr val="dk1"/>
              </a:solidFill>
              <a:latin typeface="Calibri"/>
              <a:ea typeface="Calibri"/>
              <a:cs typeface="Calibri"/>
              <a:sym typeface="Calibri"/>
            </a:endParaRPr>
          </a:p>
        </p:txBody>
      </p:sp>
      <p:sp>
        <p:nvSpPr>
          <p:cNvPr id="627" name="Google Shape;627;p12"/>
          <p:cNvSpPr/>
          <p:nvPr/>
        </p:nvSpPr>
        <p:spPr>
          <a:xfrm>
            <a:off x="9838944" y="2231136"/>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33,678</a:t>
            </a:r>
            <a:endParaRPr b="0" i="0" sz="1000" u="none" cap="none" strike="noStrike">
              <a:solidFill>
                <a:schemeClr val="dk1"/>
              </a:solidFill>
              <a:latin typeface="Calibri"/>
              <a:ea typeface="Calibri"/>
              <a:cs typeface="Calibri"/>
              <a:sym typeface="Calibri"/>
            </a:endParaRPr>
          </a:p>
        </p:txBody>
      </p:sp>
      <p:sp>
        <p:nvSpPr>
          <p:cNvPr id="628" name="Google Shape;628;p12"/>
          <p:cNvSpPr/>
          <p:nvPr/>
        </p:nvSpPr>
        <p:spPr>
          <a:xfrm>
            <a:off x="10789920" y="2231136"/>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41,914</a:t>
            </a:r>
            <a:endParaRPr b="0" i="0" sz="1000" u="none" cap="none" strike="noStrike">
              <a:solidFill>
                <a:schemeClr val="dk1"/>
              </a:solidFill>
              <a:latin typeface="Calibri"/>
              <a:ea typeface="Calibri"/>
              <a:cs typeface="Calibri"/>
              <a:sym typeface="Calibri"/>
            </a:endParaRPr>
          </a:p>
        </p:txBody>
      </p:sp>
      <p:sp>
        <p:nvSpPr>
          <p:cNvPr id="629" name="Google Shape;629;p12"/>
          <p:cNvSpPr/>
          <p:nvPr/>
        </p:nvSpPr>
        <p:spPr>
          <a:xfrm>
            <a:off x="5669280" y="2542032"/>
            <a:ext cx="6035040" cy="347472"/>
          </a:xfrm>
          <a:prstGeom prst="rect">
            <a:avLst/>
          </a:prstGeom>
          <a:solidFill>
            <a:srgbClr val="F1EAD5"/>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0" name="Google Shape;630;p12"/>
          <p:cNvSpPr/>
          <p:nvPr/>
        </p:nvSpPr>
        <p:spPr>
          <a:xfrm>
            <a:off x="5705856" y="2578608"/>
            <a:ext cx="1207008"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NOPAT (21%)</a:t>
            </a:r>
            <a:endParaRPr b="0" i="0" sz="1000" u="none" cap="none" strike="noStrike">
              <a:solidFill>
                <a:schemeClr val="dk1"/>
              </a:solidFill>
              <a:latin typeface="Calibri"/>
              <a:ea typeface="Calibri"/>
              <a:cs typeface="Calibri"/>
              <a:sym typeface="Calibri"/>
            </a:endParaRPr>
          </a:p>
        </p:txBody>
      </p:sp>
      <p:sp>
        <p:nvSpPr>
          <p:cNvPr id="631" name="Google Shape;631;p12"/>
          <p:cNvSpPr/>
          <p:nvPr/>
        </p:nvSpPr>
        <p:spPr>
          <a:xfrm>
            <a:off x="6986016" y="2578608"/>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12,092</a:t>
            </a:r>
            <a:endParaRPr b="0" i="0" sz="1000" u="none" cap="none" strike="noStrike">
              <a:solidFill>
                <a:schemeClr val="dk1"/>
              </a:solidFill>
              <a:latin typeface="Calibri"/>
              <a:ea typeface="Calibri"/>
              <a:cs typeface="Calibri"/>
              <a:sym typeface="Calibri"/>
            </a:endParaRPr>
          </a:p>
        </p:txBody>
      </p:sp>
      <p:sp>
        <p:nvSpPr>
          <p:cNvPr id="632" name="Google Shape;632;p12"/>
          <p:cNvSpPr/>
          <p:nvPr/>
        </p:nvSpPr>
        <p:spPr>
          <a:xfrm>
            <a:off x="7936992" y="2578608"/>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17,903</a:t>
            </a:r>
            <a:endParaRPr b="0" i="0" sz="1000" u="none" cap="none" strike="noStrike">
              <a:solidFill>
                <a:schemeClr val="dk1"/>
              </a:solidFill>
              <a:latin typeface="Calibri"/>
              <a:ea typeface="Calibri"/>
              <a:cs typeface="Calibri"/>
              <a:sym typeface="Calibri"/>
            </a:endParaRPr>
          </a:p>
        </p:txBody>
      </p:sp>
      <p:sp>
        <p:nvSpPr>
          <p:cNvPr id="633" name="Google Shape;633;p12"/>
          <p:cNvSpPr/>
          <p:nvPr/>
        </p:nvSpPr>
        <p:spPr>
          <a:xfrm>
            <a:off x="8887968" y="2578608"/>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16,138</a:t>
            </a:r>
            <a:endParaRPr b="0" i="0" sz="1000" u="none" cap="none" strike="noStrike">
              <a:solidFill>
                <a:schemeClr val="dk1"/>
              </a:solidFill>
              <a:latin typeface="Calibri"/>
              <a:ea typeface="Calibri"/>
              <a:cs typeface="Calibri"/>
              <a:sym typeface="Calibri"/>
            </a:endParaRPr>
          </a:p>
        </p:txBody>
      </p:sp>
      <p:sp>
        <p:nvSpPr>
          <p:cNvPr id="634" name="Google Shape;634;p12"/>
          <p:cNvSpPr/>
          <p:nvPr/>
        </p:nvSpPr>
        <p:spPr>
          <a:xfrm>
            <a:off x="9838944" y="2578608"/>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26,605</a:t>
            </a:r>
            <a:endParaRPr b="0" i="0" sz="1000" u="none" cap="none" strike="noStrike">
              <a:solidFill>
                <a:schemeClr val="dk1"/>
              </a:solidFill>
              <a:latin typeface="Calibri"/>
              <a:ea typeface="Calibri"/>
              <a:cs typeface="Calibri"/>
              <a:sym typeface="Calibri"/>
            </a:endParaRPr>
          </a:p>
        </p:txBody>
      </p:sp>
      <p:sp>
        <p:nvSpPr>
          <p:cNvPr id="635" name="Google Shape;635;p12"/>
          <p:cNvSpPr/>
          <p:nvPr/>
        </p:nvSpPr>
        <p:spPr>
          <a:xfrm>
            <a:off x="10789920" y="2578608"/>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33,112</a:t>
            </a:r>
            <a:endParaRPr b="0" i="0" sz="1000" u="none" cap="none" strike="noStrike">
              <a:solidFill>
                <a:schemeClr val="dk1"/>
              </a:solidFill>
              <a:latin typeface="Calibri"/>
              <a:ea typeface="Calibri"/>
              <a:cs typeface="Calibri"/>
              <a:sym typeface="Calibri"/>
            </a:endParaRPr>
          </a:p>
        </p:txBody>
      </p:sp>
      <p:sp>
        <p:nvSpPr>
          <p:cNvPr id="636" name="Google Shape;636;p12"/>
          <p:cNvSpPr/>
          <p:nvPr/>
        </p:nvSpPr>
        <p:spPr>
          <a:xfrm>
            <a:off x="5669280" y="2889504"/>
            <a:ext cx="6035040" cy="347472"/>
          </a:xfrm>
          <a:prstGeom prst="rect">
            <a:avLst/>
          </a:prstGeom>
          <a:solidFill>
            <a:srgbClr val="FAF7E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7" name="Google Shape;637;p12"/>
          <p:cNvSpPr/>
          <p:nvPr/>
        </p:nvSpPr>
        <p:spPr>
          <a:xfrm>
            <a:off x="5705856" y="2926080"/>
            <a:ext cx="1207008"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000"/>
              <a:buFont typeface="Calibri"/>
              <a:buNone/>
            </a:pPr>
            <a:r>
              <a:rPr b="1" i="0" lang="en-US" sz="1000" u="none" cap="none" strike="noStrike">
                <a:solidFill>
                  <a:srgbClr val="232323"/>
                </a:solidFill>
                <a:latin typeface="Calibri"/>
                <a:ea typeface="Calibri"/>
                <a:cs typeface="Calibri"/>
                <a:sym typeface="Calibri"/>
              </a:rPr>
              <a:t>+ D&amp;A</a:t>
            </a:r>
            <a:endParaRPr b="0" i="0" sz="1000" u="none" cap="none" strike="noStrike">
              <a:solidFill>
                <a:schemeClr val="dk1"/>
              </a:solidFill>
              <a:latin typeface="Calibri"/>
              <a:ea typeface="Calibri"/>
              <a:cs typeface="Calibri"/>
              <a:sym typeface="Calibri"/>
            </a:endParaRPr>
          </a:p>
        </p:txBody>
      </p:sp>
      <p:sp>
        <p:nvSpPr>
          <p:cNvPr id="638" name="Google Shape;638;p12"/>
          <p:cNvSpPr/>
          <p:nvPr/>
        </p:nvSpPr>
        <p:spPr>
          <a:xfrm>
            <a:off x="6986016" y="2926080"/>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13,496</a:t>
            </a:r>
            <a:endParaRPr b="0" i="0" sz="1000" u="none" cap="none" strike="noStrike">
              <a:solidFill>
                <a:schemeClr val="dk1"/>
              </a:solidFill>
              <a:latin typeface="Calibri"/>
              <a:ea typeface="Calibri"/>
              <a:cs typeface="Calibri"/>
              <a:sym typeface="Calibri"/>
            </a:endParaRPr>
          </a:p>
        </p:txBody>
      </p:sp>
      <p:sp>
        <p:nvSpPr>
          <p:cNvPr id="639" name="Google Shape;639;p12"/>
          <p:cNvSpPr/>
          <p:nvPr/>
        </p:nvSpPr>
        <p:spPr>
          <a:xfrm>
            <a:off x="7936992" y="2926080"/>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18,523</a:t>
            </a:r>
            <a:endParaRPr b="0" i="0" sz="1000" u="none" cap="none" strike="noStrike">
              <a:solidFill>
                <a:schemeClr val="dk1"/>
              </a:solidFill>
              <a:latin typeface="Calibri"/>
              <a:ea typeface="Calibri"/>
              <a:cs typeface="Calibri"/>
              <a:sym typeface="Calibri"/>
            </a:endParaRPr>
          </a:p>
        </p:txBody>
      </p:sp>
      <p:sp>
        <p:nvSpPr>
          <p:cNvPr id="640" name="Google Shape;640;p12"/>
          <p:cNvSpPr/>
          <p:nvPr/>
        </p:nvSpPr>
        <p:spPr>
          <a:xfrm>
            <a:off x="8887968" y="2926080"/>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22,662</a:t>
            </a:r>
            <a:endParaRPr b="0" i="0" sz="1000" u="none" cap="none" strike="noStrike">
              <a:solidFill>
                <a:schemeClr val="dk1"/>
              </a:solidFill>
              <a:latin typeface="Calibri"/>
              <a:ea typeface="Calibri"/>
              <a:cs typeface="Calibri"/>
              <a:sym typeface="Calibri"/>
            </a:endParaRPr>
          </a:p>
        </p:txBody>
      </p:sp>
      <p:sp>
        <p:nvSpPr>
          <p:cNvPr id="641" name="Google Shape;641;p12"/>
          <p:cNvSpPr/>
          <p:nvPr/>
        </p:nvSpPr>
        <p:spPr>
          <a:xfrm>
            <a:off x="9838944" y="2926080"/>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26,112</a:t>
            </a:r>
            <a:endParaRPr b="0" i="0" sz="1000" u="none" cap="none" strike="noStrike">
              <a:solidFill>
                <a:schemeClr val="dk1"/>
              </a:solidFill>
              <a:latin typeface="Calibri"/>
              <a:ea typeface="Calibri"/>
              <a:cs typeface="Calibri"/>
              <a:sym typeface="Calibri"/>
            </a:endParaRPr>
          </a:p>
        </p:txBody>
      </p:sp>
      <p:sp>
        <p:nvSpPr>
          <p:cNvPr id="642" name="Google Shape;642;p12"/>
          <p:cNvSpPr/>
          <p:nvPr/>
        </p:nvSpPr>
        <p:spPr>
          <a:xfrm>
            <a:off x="10789920" y="2926080"/>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29,069</a:t>
            </a:r>
            <a:endParaRPr b="0" i="0" sz="1000" u="none" cap="none" strike="noStrike">
              <a:solidFill>
                <a:schemeClr val="dk1"/>
              </a:solidFill>
              <a:latin typeface="Calibri"/>
              <a:ea typeface="Calibri"/>
              <a:cs typeface="Calibri"/>
              <a:sym typeface="Calibri"/>
            </a:endParaRPr>
          </a:p>
        </p:txBody>
      </p:sp>
      <p:sp>
        <p:nvSpPr>
          <p:cNvPr id="643" name="Google Shape;643;p12"/>
          <p:cNvSpPr/>
          <p:nvPr/>
        </p:nvSpPr>
        <p:spPr>
          <a:xfrm>
            <a:off x="5669280" y="3236976"/>
            <a:ext cx="6035040" cy="347472"/>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4" name="Google Shape;644;p12"/>
          <p:cNvSpPr/>
          <p:nvPr/>
        </p:nvSpPr>
        <p:spPr>
          <a:xfrm>
            <a:off x="5705856" y="3273552"/>
            <a:ext cx="1207008"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000"/>
              <a:buFont typeface="Calibri"/>
              <a:buNone/>
            </a:pPr>
            <a:r>
              <a:rPr b="1" i="0" lang="en-US" sz="1000" u="none" cap="none" strike="noStrike">
                <a:solidFill>
                  <a:srgbClr val="232323"/>
                </a:solidFill>
                <a:latin typeface="Calibri"/>
                <a:ea typeface="Calibri"/>
                <a:cs typeface="Calibri"/>
                <a:sym typeface="Calibri"/>
              </a:rPr>
              <a:t>– Capex</a:t>
            </a:r>
            <a:endParaRPr b="0" i="0" sz="1000" u="none" cap="none" strike="noStrike">
              <a:solidFill>
                <a:schemeClr val="dk1"/>
              </a:solidFill>
              <a:latin typeface="Calibri"/>
              <a:ea typeface="Calibri"/>
              <a:cs typeface="Calibri"/>
              <a:sym typeface="Calibri"/>
            </a:endParaRPr>
          </a:p>
        </p:txBody>
      </p:sp>
      <p:sp>
        <p:nvSpPr>
          <p:cNvPr id="645" name="Google Shape;645;p12"/>
          <p:cNvSpPr/>
          <p:nvPr/>
        </p:nvSpPr>
        <p:spPr>
          <a:xfrm>
            <a:off x="6986016" y="3273552"/>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(24,352)</a:t>
            </a:r>
            <a:endParaRPr b="0" i="0" sz="1000" u="none" cap="none" strike="noStrike">
              <a:solidFill>
                <a:schemeClr val="dk1"/>
              </a:solidFill>
              <a:latin typeface="Calibri"/>
              <a:ea typeface="Calibri"/>
              <a:cs typeface="Calibri"/>
              <a:sym typeface="Calibri"/>
            </a:endParaRPr>
          </a:p>
        </p:txBody>
      </p:sp>
      <p:sp>
        <p:nvSpPr>
          <p:cNvPr id="646" name="Google Shape;646;p12"/>
          <p:cNvSpPr/>
          <p:nvPr/>
        </p:nvSpPr>
        <p:spPr>
          <a:xfrm>
            <a:off x="7936992" y="3273552"/>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(26,424)</a:t>
            </a:r>
            <a:endParaRPr b="0" i="0" sz="1000" u="none" cap="none" strike="noStrike">
              <a:solidFill>
                <a:schemeClr val="dk1"/>
              </a:solidFill>
              <a:latin typeface="Calibri"/>
              <a:ea typeface="Calibri"/>
              <a:cs typeface="Calibri"/>
              <a:sym typeface="Calibri"/>
            </a:endParaRPr>
          </a:p>
        </p:txBody>
      </p:sp>
      <p:sp>
        <p:nvSpPr>
          <p:cNvPr id="647" name="Google Shape;647;p12"/>
          <p:cNvSpPr/>
          <p:nvPr/>
        </p:nvSpPr>
        <p:spPr>
          <a:xfrm>
            <a:off x="8887968" y="3273552"/>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(21,761)</a:t>
            </a:r>
            <a:endParaRPr b="0" i="0" sz="1000" u="none" cap="none" strike="noStrike">
              <a:solidFill>
                <a:schemeClr val="dk1"/>
              </a:solidFill>
              <a:latin typeface="Calibri"/>
              <a:ea typeface="Calibri"/>
              <a:cs typeface="Calibri"/>
              <a:sym typeface="Calibri"/>
            </a:endParaRPr>
          </a:p>
        </p:txBody>
      </p:sp>
      <p:sp>
        <p:nvSpPr>
          <p:cNvPr id="648" name="Google Shape;648;p12"/>
          <p:cNvSpPr/>
          <p:nvPr/>
        </p:nvSpPr>
        <p:spPr>
          <a:xfrm>
            <a:off x="9838944" y="3273552"/>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(18,134)</a:t>
            </a:r>
            <a:endParaRPr b="0" i="0" sz="1000" u="none" cap="none" strike="noStrike">
              <a:solidFill>
                <a:schemeClr val="dk1"/>
              </a:solidFill>
              <a:latin typeface="Calibri"/>
              <a:ea typeface="Calibri"/>
              <a:cs typeface="Calibri"/>
              <a:sym typeface="Calibri"/>
            </a:endParaRPr>
          </a:p>
        </p:txBody>
      </p:sp>
      <p:sp>
        <p:nvSpPr>
          <p:cNvPr id="649" name="Google Shape;649;p12"/>
          <p:cNvSpPr/>
          <p:nvPr/>
        </p:nvSpPr>
        <p:spPr>
          <a:xfrm>
            <a:off x="10789920" y="3273552"/>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(15,544)</a:t>
            </a:r>
            <a:endParaRPr b="0" i="0" sz="1000" u="none" cap="none" strike="noStrike">
              <a:solidFill>
                <a:schemeClr val="dk1"/>
              </a:solidFill>
              <a:latin typeface="Calibri"/>
              <a:ea typeface="Calibri"/>
              <a:cs typeface="Calibri"/>
              <a:sym typeface="Calibri"/>
            </a:endParaRPr>
          </a:p>
        </p:txBody>
      </p:sp>
      <p:sp>
        <p:nvSpPr>
          <p:cNvPr id="650" name="Google Shape;650;p12"/>
          <p:cNvSpPr/>
          <p:nvPr/>
        </p:nvSpPr>
        <p:spPr>
          <a:xfrm>
            <a:off x="5669280" y="3584448"/>
            <a:ext cx="6035040" cy="347472"/>
          </a:xfrm>
          <a:prstGeom prst="rect">
            <a:avLst/>
          </a:prstGeom>
          <a:solidFill>
            <a:srgbClr val="FAF7E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1" name="Google Shape;651;p12"/>
          <p:cNvSpPr/>
          <p:nvPr/>
        </p:nvSpPr>
        <p:spPr>
          <a:xfrm>
            <a:off x="5705856" y="3621024"/>
            <a:ext cx="1207008"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000"/>
              <a:buFont typeface="Calibri"/>
              <a:buNone/>
            </a:pPr>
            <a:r>
              <a:rPr b="1" i="0" lang="en-US" sz="1000" u="none" cap="none" strike="noStrike">
                <a:solidFill>
                  <a:srgbClr val="232323"/>
                </a:solidFill>
                <a:latin typeface="Calibri"/>
                <a:ea typeface="Calibri"/>
                <a:cs typeface="Calibri"/>
                <a:sym typeface="Calibri"/>
              </a:rPr>
              <a:t>– Δ NWC</a:t>
            </a:r>
            <a:endParaRPr b="0" i="0" sz="1000" u="none" cap="none" strike="noStrike">
              <a:solidFill>
                <a:schemeClr val="dk1"/>
              </a:solidFill>
              <a:latin typeface="Calibri"/>
              <a:ea typeface="Calibri"/>
              <a:cs typeface="Calibri"/>
              <a:sym typeface="Calibri"/>
            </a:endParaRPr>
          </a:p>
        </p:txBody>
      </p:sp>
      <p:sp>
        <p:nvSpPr>
          <p:cNvPr id="652" name="Google Shape;652;p12"/>
          <p:cNvSpPr/>
          <p:nvPr/>
        </p:nvSpPr>
        <p:spPr>
          <a:xfrm>
            <a:off x="6986016" y="3621024"/>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(2,661)</a:t>
            </a:r>
            <a:endParaRPr b="0" i="0" sz="1000" u="none" cap="none" strike="noStrike">
              <a:solidFill>
                <a:schemeClr val="dk1"/>
              </a:solidFill>
              <a:latin typeface="Calibri"/>
              <a:ea typeface="Calibri"/>
              <a:cs typeface="Calibri"/>
              <a:sym typeface="Calibri"/>
            </a:endParaRPr>
          </a:p>
        </p:txBody>
      </p:sp>
      <p:sp>
        <p:nvSpPr>
          <p:cNvPr id="653" name="Google Shape;653;p12"/>
          <p:cNvSpPr/>
          <p:nvPr/>
        </p:nvSpPr>
        <p:spPr>
          <a:xfrm>
            <a:off x="7936992" y="3621024"/>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(3,810)</a:t>
            </a:r>
            <a:endParaRPr b="0" i="0" sz="1000" u="none" cap="none" strike="noStrike">
              <a:solidFill>
                <a:schemeClr val="dk1"/>
              </a:solidFill>
              <a:latin typeface="Calibri"/>
              <a:ea typeface="Calibri"/>
              <a:cs typeface="Calibri"/>
              <a:sym typeface="Calibri"/>
            </a:endParaRPr>
          </a:p>
        </p:txBody>
      </p:sp>
      <p:sp>
        <p:nvSpPr>
          <p:cNvPr id="654" name="Google Shape;654;p12"/>
          <p:cNvSpPr/>
          <p:nvPr/>
        </p:nvSpPr>
        <p:spPr>
          <a:xfrm>
            <a:off x="8887968" y="3621024"/>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(3,483)</a:t>
            </a:r>
            <a:endParaRPr b="0" i="0" sz="1000" u="none" cap="none" strike="noStrike">
              <a:solidFill>
                <a:schemeClr val="dk1"/>
              </a:solidFill>
              <a:latin typeface="Calibri"/>
              <a:ea typeface="Calibri"/>
              <a:cs typeface="Calibri"/>
              <a:sym typeface="Calibri"/>
            </a:endParaRPr>
          </a:p>
        </p:txBody>
      </p:sp>
      <p:sp>
        <p:nvSpPr>
          <p:cNvPr id="655" name="Google Shape;655;p12"/>
          <p:cNvSpPr/>
          <p:nvPr/>
        </p:nvSpPr>
        <p:spPr>
          <a:xfrm>
            <a:off x="9838944" y="3621024"/>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(2,656)</a:t>
            </a:r>
            <a:endParaRPr b="0" i="0" sz="1000" u="none" cap="none" strike="noStrike">
              <a:solidFill>
                <a:schemeClr val="dk1"/>
              </a:solidFill>
              <a:latin typeface="Calibri"/>
              <a:ea typeface="Calibri"/>
              <a:cs typeface="Calibri"/>
              <a:sym typeface="Calibri"/>
            </a:endParaRPr>
          </a:p>
        </p:txBody>
      </p:sp>
      <p:sp>
        <p:nvSpPr>
          <p:cNvPr id="656" name="Google Shape;656;p12"/>
          <p:cNvSpPr/>
          <p:nvPr/>
        </p:nvSpPr>
        <p:spPr>
          <a:xfrm>
            <a:off x="10789920" y="3621024"/>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0" i="0" lang="en-US" sz="1000" u="none" cap="none" strike="noStrike">
                <a:solidFill>
                  <a:srgbClr val="232323"/>
                </a:solidFill>
                <a:latin typeface="Calibri"/>
                <a:ea typeface="Calibri"/>
                <a:cs typeface="Calibri"/>
                <a:sym typeface="Calibri"/>
              </a:rPr>
              <a:t>(1,319)</a:t>
            </a:r>
            <a:endParaRPr b="0" i="0" sz="1000" u="none" cap="none" strike="noStrike">
              <a:solidFill>
                <a:schemeClr val="dk1"/>
              </a:solidFill>
              <a:latin typeface="Calibri"/>
              <a:ea typeface="Calibri"/>
              <a:cs typeface="Calibri"/>
              <a:sym typeface="Calibri"/>
            </a:endParaRPr>
          </a:p>
        </p:txBody>
      </p:sp>
      <p:sp>
        <p:nvSpPr>
          <p:cNvPr id="657" name="Google Shape;657;p12"/>
          <p:cNvSpPr/>
          <p:nvPr/>
        </p:nvSpPr>
        <p:spPr>
          <a:xfrm>
            <a:off x="5669280" y="3931920"/>
            <a:ext cx="6035040" cy="347472"/>
          </a:xfrm>
          <a:prstGeom prst="rect">
            <a:avLst/>
          </a:prstGeom>
          <a:solidFill>
            <a:srgbClr val="F1EAD5"/>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8" name="Google Shape;658;p12"/>
          <p:cNvSpPr/>
          <p:nvPr/>
        </p:nvSpPr>
        <p:spPr>
          <a:xfrm>
            <a:off x="5705856" y="3968496"/>
            <a:ext cx="1207008"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UFCF</a:t>
            </a:r>
            <a:endParaRPr b="0" i="0" sz="1000" u="none" cap="none" strike="noStrike">
              <a:solidFill>
                <a:schemeClr val="dk1"/>
              </a:solidFill>
              <a:latin typeface="Calibri"/>
              <a:ea typeface="Calibri"/>
              <a:cs typeface="Calibri"/>
              <a:sym typeface="Calibri"/>
            </a:endParaRPr>
          </a:p>
        </p:txBody>
      </p:sp>
      <p:sp>
        <p:nvSpPr>
          <p:cNvPr id="659" name="Google Shape;659;p12"/>
          <p:cNvSpPr/>
          <p:nvPr/>
        </p:nvSpPr>
        <p:spPr>
          <a:xfrm>
            <a:off x="6986016" y="3968496"/>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(1,425)</a:t>
            </a:r>
            <a:endParaRPr b="0" i="0" sz="1000" u="none" cap="none" strike="noStrike">
              <a:solidFill>
                <a:schemeClr val="dk1"/>
              </a:solidFill>
              <a:latin typeface="Calibri"/>
              <a:ea typeface="Calibri"/>
              <a:cs typeface="Calibri"/>
              <a:sym typeface="Calibri"/>
            </a:endParaRPr>
          </a:p>
        </p:txBody>
      </p:sp>
      <p:sp>
        <p:nvSpPr>
          <p:cNvPr id="660" name="Google Shape;660;p12"/>
          <p:cNvSpPr/>
          <p:nvPr/>
        </p:nvSpPr>
        <p:spPr>
          <a:xfrm>
            <a:off x="7936992" y="3968496"/>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6,191</a:t>
            </a:r>
            <a:endParaRPr b="0" i="0" sz="1000" u="none" cap="none" strike="noStrike">
              <a:solidFill>
                <a:schemeClr val="dk1"/>
              </a:solidFill>
              <a:latin typeface="Calibri"/>
              <a:ea typeface="Calibri"/>
              <a:cs typeface="Calibri"/>
              <a:sym typeface="Calibri"/>
            </a:endParaRPr>
          </a:p>
        </p:txBody>
      </p:sp>
      <p:sp>
        <p:nvSpPr>
          <p:cNvPr id="661" name="Google Shape;661;p12"/>
          <p:cNvSpPr/>
          <p:nvPr/>
        </p:nvSpPr>
        <p:spPr>
          <a:xfrm>
            <a:off x="8887968" y="3968496"/>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13,557</a:t>
            </a:r>
            <a:endParaRPr b="0" i="0" sz="1000" u="none" cap="none" strike="noStrike">
              <a:solidFill>
                <a:schemeClr val="dk1"/>
              </a:solidFill>
              <a:latin typeface="Calibri"/>
              <a:ea typeface="Calibri"/>
              <a:cs typeface="Calibri"/>
              <a:sym typeface="Calibri"/>
            </a:endParaRPr>
          </a:p>
        </p:txBody>
      </p:sp>
      <p:sp>
        <p:nvSpPr>
          <p:cNvPr id="662" name="Google Shape;662;p12"/>
          <p:cNvSpPr/>
          <p:nvPr/>
        </p:nvSpPr>
        <p:spPr>
          <a:xfrm>
            <a:off x="9838944" y="3968496"/>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31,927</a:t>
            </a:r>
            <a:endParaRPr b="0" i="0" sz="1000" u="none" cap="none" strike="noStrike">
              <a:solidFill>
                <a:schemeClr val="dk1"/>
              </a:solidFill>
              <a:latin typeface="Calibri"/>
              <a:ea typeface="Calibri"/>
              <a:cs typeface="Calibri"/>
              <a:sym typeface="Calibri"/>
            </a:endParaRPr>
          </a:p>
        </p:txBody>
      </p:sp>
      <p:sp>
        <p:nvSpPr>
          <p:cNvPr id="663" name="Google Shape;663;p12"/>
          <p:cNvSpPr/>
          <p:nvPr/>
        </p:nvSpPr>
        <p:spPr>
          <a:xfrm>
            <a:off x="10789920" y="3968496"/>
            <a:ext cx="877824"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45,319</a:t>
            </a:r>
            <a:endParaRPr b="0" i="0" sz="1000" u="none" cap="none" strike="noStrike">
              <a:solidFill>
                <a:schemeClr val="dk1"/>
              </a:solidFill>
              <a:latin typeface="Calibri"/>
              <a:ea typeface="Calibri"/>
              <a:cs typeface="Calibri"/>
              <a:sym typeface="Calibri"/>
            </a:endParaRPr>
          </a:p>
        </p:txBody>
      </p:sp>
      <p:sp>
        <p:nvSpPr>
          <p:cNvPr id="664" name="Google Shape;664;p12"/>
          <p:cNvSpPr/>
          <p:nvPr/>
        </p:nvSpPr>
        <p:spPr>
          <a:xfrm>
            <a:off x="457200" y="4937760"/>
            <a:ext cx="6858000" cy="1234440"/>
          </a:xfrm>
          <a:prstGeom prst="rect">
            <a:avLst/>
          </a:prstGeom>
          <a:solidFill>
            <a:srgbClr val="FAF7EF"/>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5" name="Google Shape;665;p12"/>
          <p:cNvSpPr/>
          <p:nvPr/>
        </p:nvSpPr>
        <p:spPr>
          <a:xfrm>
            <a:off x="640080" y="5029200"/>
            <a:ext cx="64008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99B00"/>
              </a:buClr>
              <a:buSzPts val="1000"/>
              <a:buFont typeface="Calibri"/>
              <a:buNone/>
            </a:pPr>
            <a:r>
              <a:rPr b="1" i="0" lang="en-US" sz="1000" u="none" cap="none" strike="noStrike">
                <a:solidFill>
                  <a:srgbClr val="C99B00"/>
                </a:solidFill>
                <a:latin typeface="Calibri"/>
                <a:ea typeface="Calibri"/>
                <a:cs typeface="Calibri"/>
                <a:sym typeface="Calibri"/>
              </a:rPr>
              <a:t>EV BRIDGE  ($M)</a:t>
            </a:r>
            <a:endParaRPr b="0" i="0" sz="1000" u="none" cap="none" strike="noStrike">
              <a:solidFill>
                <a:schemeClr val="dk1"/>
              </a:solidFill>
              <a:latin typeface="Calibri"/>
              <a:ea typeface="Calibri"/>
              <a:cs typeface="Calibri"/>
              <a:sym typeface="Calibri"/>
            </a:endParaRPr>
          </a:p>
        </p:txBody>
      </p:sp>
      <p:sp>
        <p:nvSpPr>
          <p:cNvPr id="666" name="Google Shape;666;p12"/>
          <p:cNvSpPr/>
          <p:nvPr/>
        </p:nvSpPr>
        <p:spPr>
          <a:xfrm>
            <a:off x="640080" y="5349240"/>
            <a:ext cx="18288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8A8A8A"/>
              </a:buClr>
              <a:buSzPts val="1000"/>
              <a:buFont typeface="Calibri"/>
              <a:buNone/>
            </a:pPr>
            <a:r>
              <a:rPr b="0" i="0" lang="en-US" sz="1000" u="none" cap="none" strike="noStrike">
                <a:solidFill>
                  <a:srgbClr val="8A8A8A"/>
                </a:solidFill>
                <a:latin typeface="Calibri"/>
                <a:ea typeface="Calibri"/>
                <a:cs typeface="Calibri"/>
                <a:sym typeface="Calibri"/>
              </a:rPr>
              <a:t>PV of FCF (Yrs 1–5)</a:t>
            </a:r>
            <a:endParaRPr b="0" i="0" sz="1000" u="none" cap="none" strike="noStrike">
              <a:solidFill>
                <a:schemeClr val="dk1"/>
              </a:solidFill>
              <a:latin typeface="Calibri"/>
              <a:ea typeface="Calibri"/>
              <a:cs typeface="Calibri"/>
              <a:sym typeface="Calibri"/>
            </a:endParaRPr>
          </a:p>
        </p:txBody>
      </p:sp>
      <p:sp>
        <p:nvSpPr>
          <p:cNvPr id="667" name="Google Shape;667;p12"/>
          <p:cNvSpPr/>
          <p:nvPr/>
        </p:nvSpPr>
        <p:spPr>
          <a:xfrm>
            <a:off x="2194560" y="5349240"/>
            <a:ext cx="1463040" cy="256032"/>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$67,676</a:t>
            </a:r>
            <a:endParaRPr b="0" i="0" sz="1000" u="none" cap="none" strike="noStrike">
              <a:solidFill>
                <a:schemeClr val="dk1"/>
              </a:solidFill>
              <a:latin typeface="Calibri"/>
              <a:ea typeface="Calibri"/>
              <a:cs typeface="Calibri"/>
              <a:sym typeface="Calibri"/>
            </a:endParaRPr>
          </a:p>
        </p:txBody>
      </p:sp>
      <p:sp>
        <p:nvSpPr>
          <p:cNvPr id="668" name="Google Shape;668;p12"/>
          <p:cNvSpPr/>
          <p:nvPr/>
        </p:nvSpPr>
        <p:spPr>
          <a:xfrm>
            <a:off x="640080" y="5623560"/>
            <a:ext cx="18288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8A8A8A"/>
              </a:buClr>
              <a:buSzPts val="1000"/>
              <a:buFont typeface="Calibri"/>
              <a:buNone/>
            </a:pPr>
            <a:r>
              <a:rPr b="0" i="0" lang="en-US" sz="1000" u="none" cap="none" strike="noStrike">
                <a:solidFill>
                  <a:srgbClr val="8A8A8A"/>
                </a:solidFill>
                <a:latin typeface="Calibri"/>
                <a:ea typeface="Calibri"/>
                <a:cs typeface="Calibri"/>
                <a:sym typeface="Calibri"/>
              </a:rPr>
              <a:t>PV of Terminal Value</a:t>
            </a:r>
            <a:endParaRPr b="0" i="0" sz="1000" u="none" cap="none" strike="noStrike">
              <a:solidFill>
                <a:schemeClr val="dk1"/>
              </a:solidFill>
              <a:latin typeface="Calibri"/>
              <a:ea typeface="Calibri"/>
              <a:cs typeface="Calibri"/>
              <a:sym typeface="Calibri"/>
            </a:endParaRPr>
          </a:p>
        </p:txBody>
      </p:sp>
      <p:sp>
        <p:nvSpPr>
          <p:cNvPr id="669" name="Google Shape;669;p12"/>
          <p:cNvSpPr/>
          <p:nvPr/>
        </p:nvSpPr>
        <p:spPr>
          <a:xfrm>
            <a:off x="2194560" y="5623560"/>
            <a:ext cx="1463040" cy="256032"/>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$512,349</a:t>
            </a:r>
            <a:endParaRPr b="0" i="0" sz="1000" u="none" cap="none" strike="noStrike">
              <a:solidFill>
                <a:schemeClr val="dk1"/>
              </a:solidFill>
              <a:latin typeface="Calibri"/>
              <a:ea typeface="Calibri"/>
              <a:cs typeface="Calibri"/>
              <a:sym typeface="Calibri"/>
            </a:endParaRPr>
          </a:p>
        </p:txBody>
      </p:sp>
      <p:sp>
        <p:nvSpPr>
          <p:cNvPr id="670" name="Google Shape;670;p12"/>
          <p:cNvSpPr/>
          <p:nvPr/>
        </p:nvSpPr>
        <p:spPr>
          <a:xfrm>
            <a:off x="640080" y="5897880"/>
            <a:ext cx="18288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8A8A8A"/>
              </a:buClr>
              <a:buSzPts val="1000"/>
              <a:buFont typeface="Calibri"/>
              <a:buNone/>
            </a:pPr>
            <a:r>
              <a:rPr b="0" i="0" lang="en-US" sz="1000" u="none" cap="none" strike="noStrike">
                <a:solidFill>
                  <a:srgbClr val="8A8A8A"/>
                </a:solidFill>
                <a:latin typeface="Calibri"/>
                <a:ea typeface="Calibri"/>
                <a:cs typeface="Calibri"/>
                <a:sym typeface="Calibri"/>
              </a:rPr>
              <a:t>Enterprise Value</a:t>
            </a:r>
            <a:endParaRPr b="0" i="0" sz="1000" u="none" cap="none" strike="noStrike">
              <a:solidFill>
                <a:schemeClr val="dk1"/>
              </a:solidFill>
              <a:latin typeface="Calibri"/>
              <a:ea typeface="Calibri"/>
              <a:cs typeface="Calibri"/>
              <a:sym typeface="Calibri"/>
            </a:endParaRPr>
          </a:p>
        </p:txBody>
      </p:sp>
      <p:sp>
        <p:nvSpPr>
          <p:cNvPr id="671" name="Google Shape;671;p12"/>
          <p:cNvSpPr/>
          <p:nvPr/>
        </p:nvSpPr>
        <p:spPr>
          <a:xfrm>
            <a:off x="2194560" y="5897880"/>
            <a:ext cx="1463040" cy="256032"/>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$580,025</a:t>
            </a:r>
            <a:endParaRPr b="0" i="0" sz="1000" u="none" cap="none" strike="noStrike">
              <a:solidFill>
                <a:schemeClr val="dk1"/>
              </a:solidFill>
              <a:latin typeface="Calibri"/>
              <a:ea typeface="Calibri"/>
              <a:cs typeface="Calibri"/>
              <a:sym typeface="Calibri"/>
            </a:endParaRPr>
          </a:p>
        </p:txBody>
      </p:sp>
      <p:sp>
        <p:nvSpPr>
          <p:cNvPr id="672" name="Google Shape;672;p12"/>
          <p:cNvSpPr/>
          <p:nvPr/>
        </p:nvSpPr>
        <p:spPr>
          <a:xfrm>
            <a:off x="3931920" y="5349240"/>
            <a:ext cx="18288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8A8A8A"/>
              </a:buClr>
              <a:buSzPts val="1000"/>
              <a:buFont typeface="Calibri"/>
              <a:buNone/>
            </a:pPr>
            <a:r>
              <a:rPr b="0" i="0" lang="en-US" sz="1000" u="none" cap="none" strike="noStrike">
                <a:solidFill>
                  <a:srgbClr val="8A8A8A"/>
                </a:solidFill>
                <a:latin typeface="Calibri"/>
                <a:ea typeface="Calibri"/>
                <a:cs typeface="Calibri"/>
                <a:sym typeface="Calibri"/>
              </a:rPr>
              <a:t>+ Net Cash</a:t>
            </a:r>
            <a:endParaRPr b="0" i="0" sz="1000" u="none" cap="none" strike="noStrike">
              <a:solidFill>
                <a:schemeClr val="dk1"/>
              </a:solidFill>
              <a:latin typeface="Calibri"/>
              <a:ea typeface="Calibri"/>
              <a:cs typeface="Calibri"/>
              <a:sym typeface="Calibri"/>
            </a:endParaRPr>
          </a:p>
        </p:txBody>
      </p:sp>
      <p:sp>
        <p:nvSpPr>
          <p:cNvPr id="673" name="Google Shape;673;p12"/>
          <p:cNvSpPr/>
          <p:nvPr/>
        </p:nvSpPr>
        <p:spPr>
          <a:xfrm>
            <a:off x="5486400" y="5349240"/>
            <a:ext cx="1463040" cy="256032"/>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$5,710</a:t>
            </a:r>
            <a:endParaRPr b="0" i="0" sz="1000" u="none" cap="none" strike="noStrike">
              <a:solidFill>
                <a:schemeClr val="dk1"/>
              </a:solidFill>
              <a:latin typeface="Calibri"/>
              <a:ea typeface="Calibri"/>
              <a:cs typeface="Calibri"/>
              <a:sym typeface="Calibri"/>
            </a:endParaRPr>
          </a:p>
        </p:txBody>
      </p:sp>
      <p:sp>
        <p:nvSpPr>
          <p:cNvPr id="674" name="Google Shape;674;p12"/>
          <p:cNvSpPr/>
          <p:nvPr/>
        </p:nvSpPr>
        <p:spPr>
          <a:xfrm>
            <a:off x="3931920" y="5623560"/>
            <a:ext cx="18288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8A8A8A"/>
              </a:buClr>
              <a:buSzPts val="1000"/>
              <a:buFont typeface="Calibri"/>
              <a:buNone/>
            </a:pPr>
            <a:r>
              <a:rPr b="0" i="0" lang="en-US" sz="1000" u="none" cap="none" strike="noStrike">
                <a:solidFill>
                  <a:srgbClr val="8A8A8A"/>
                </a:solidFill>
                <a:latin typeface="Calibri"/>
                <a:ea typeface="Calibri"/>
                <a:cs typeface="Calibri"/>
                <a:sym typeface="Calibri"/>
              </a:rPr>
              <a:t>Equity Value</a:t>
            </a:r>
            <a:endParaRPr b="0" i="0" sz="1000" u="none" cap="none" strike="noStrike">
              <a:solidFill>
                <a:schemeClr val="dk1"/>
              </a:solidFill>
              <a:latin typeface="Calibri"/>
              <a:ea typeface="Calibri"/>
              <a:cs typeface="Calibri"/>
              <a:sym typeface="Calibri"/>
            </a:endParaRPr>
          </a:p>
        </p:txBody>
      </p:sp>
      <p:sp>
        <p:nvSpPr>
          <p:cNvPr id="675" name="Google Shape;675;p12"/>
          <p:cNvSpPr/>
          <p:nvPr/>
        </p:nvSpPr>
        <p:spPr>
          <a:xfrm>
            <a:off x="5486400" y="5623560"/>
            <a:ext cx="1463040" cy="256032"/>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$585,734</a:t>
            </a:r>
            <a:endParaRPr b="0" i="0" sz="1000" u="none" cap="none" strike="noStrike">
              <a:solidFill>
                <a:schemeClr val="dk1"/>
              </a:solidFill>
              <a:latin typeface="Calibri"/>
              <a:ea typeface="Calibri"/>
              <a:cs typeface="Calibri"/>
              <a:sym typeface="Calibri"/>
            </a:endParaRPr>
          </a:p>
        </p:txBody>
      </p:sp>
      <p:sp>
        <p:nvSpPr>
          <p:cNvPr id="676" name="Google Shape;676;p12"/>
          <p:cNvSpPr/>
          <p:nvPr/>
        </p:nvSpPr>
        <p:spPr>
          <a:xfrm>
            <a:off x="3931920" y="5897880"/>
            <a:ext cx="18288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8A8A8A"/>
              </a:buClr>
              <a:buSzPts val="1000"/>
              <a:buFont typeface="Calibri"/>
              <a:buNone/>
            </a:pPr>
            <a:r>
              <a:rPr b="0" i="0" lang="en-US" sz="1000" u="none" cap="none" strike="noStrike">
                <a:solidFill>
                  <a:srgbClr val="8A8A8A"/>
                </a:solidFill>
                <a:latin typeface="Calibri"/>
                <a:ea typeface="Calibri"/>
                <a:cs typeface="Calibri"/>
                <a:sym typeface="Calibri"/>
              </a:rPr>
              <a:t>÷ Shares (M)</a:t>
            </a:r>
            <a:endParaRPr b="0" i="0" sz="1000" u="none" cap="none" strike="noStrike">
              <a:solidFill>
                <a:schemeClr val="dk1"/>
              </a:solidFill>
              <a:latin typeface="Calibri"/>
              <a:ea typeface="Calibri"/>
              <a:cs typeface="Calibri"/>
              <a:sym typeface="Calibri"/>
            </a:endParaRPr>
          </a:p>
        </p:txBody>
      </p:sp>
      <p:sp>
        <p:nvSpPr>
          <p:cNvPr id="677" name="Google Shape;677;p12"/>
          <p:cNvSpPr/>
          <p:nvPr/>
        </p:nvSpPr>
        <p:spPr>
          <a:xfrm>
            <a:off x="5486400" y="5897880"/>
            <a:ext cx="1463040" cy="256032"/>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990000"/>
              </a:buClr>
              <a:buSzPts val="1000"/>
              <a:buFont typeface="Calibri"/>
              <a:buNone/>
            </a:pPr>
            <a:r>
              <a:rPr b="1" i="0" lang="en-US" sz="1000" u="none" cap="none" strike="noStrike">
                <a:solidFill>
                  <a:srgbClr val="990000"/>
                </a:solidFill>
                <a:latin typeface="Calibri"/>
                <a:ea typeface="Calibri"/>
                <a:cs typeface="Calibri"/>
                <a:sym typeface="Calibri"/>
              </a:rPr>
              <a:t>1,125</a:t>
            </a:r>
            <a:endParaRPr b="0" i="0" sz="1000" u="none" cap="none" strike="noStrike">
              <a:solidFill>
                <a:schemeClr val="dk1"/>
              </a:solidFill>
              <a:latin typeface="Calibri"/>
              <a:ea typeface="Calibri"/>
              <a:cs typeface="Calibri"/>
              <a:sym typeface="Calibri"/>
            </a:endParaRPr>
          </a:p>
        </p:txBody>
      </p:sp>
      <p:sp>
        <p:nvSpPr>
          <p:cNvPr id="678" name="Google Shape;678;p12"/>
          <p:cNvSpPr/>
          <p:nvPr/>
        </p:nvSpPr>
        <p:spPr>
          <a:xfrm>
            <a:off x="7498080" y="4937760"/>
            <a:ext cx="4206240" cy="1234440"/>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9" name="Google Shape;679;p12"/>
          <p:cNvSpPr/>
          <p:nvPr/>
        </p:nvSpPr>
        <p:spPr>
          <a:xfrm>
            <a:off x="7680960" y="5047488"/>
            <a:ext cx="384048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DCF VALUE / SHARE</a:t>
            </a:r>
            <a:endParaRPr b="0" i="0" sz="1000" u="none" cap="none" strike="noStrike">
              <a:solidFill>
                <a:schemeClr val="dk1"/>
              </a:solidFill>
              <a:latin typeface="Calibri"/>
              <a:ea typeface="Calibri"/>
              <a:cs typeface="Calibri"/>
              <a:sym typeface="Calibri"/>
            </a:endParaRPr>
          </a:p>
        </p:txBody>
      </p:sp>
      <p:sp>
        <p:nvSpPr>
          <p:cNvPr id="680" name="Google Shape;680;p12"/>
          <p:cNvSpPr/>
          <p:nvPr/>
        </p:nvSpPr>
        <p:spPr>
          <a:xfrm>
            <a:off x="7680960" y="5303520"/>
            <a:ext cx="3840480" cy="7772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AF7EF"/>
              </a:buClr>
              <a:buSzPts val="3800"/>
              <a:buFont typeface="Georgia"/>
              <a:buNone/>
            </a:pPr>
            <a:r>
              <a:rPr b="1" i="0" lang="en-US" sz="3800" u="none" cap="none" strike="noStrike">
                <a:solidFill>
                  <a:srgbClr val="FAF7EF"/>
                </a:solidFill>
                <a:latin typeface="Georgia"/>
                <a:ea typeface="Georgia"/>
                <a:cs typeface="Georgia"/>
                <a:sym typeface="Georgia"/>
              </a:rPr>
              <a:t>$520.65</a:t>
            </a:r>
            <a:endParaRPr b="0" i="0" sz="3800" u="none" cap="none" strike="noStrike">
              <a:solidFill>
                <a:schemeClr val="dk1"/>
              </a:solidFill>
              <a:latin typeface="Calibri"/>
              <a:ea typeface="Calibri"/>
              <a:cs typeface="Calibri"/>
              <a:sym typeface="Calibri"/>
            </a:endParaRPr>
          </a:p>
        </p:txBody>
      </p:sp>
      <p:sp>
        <p:nvSpPr>
          <p:cNvPr id="681" name="Google Shape;681;p12"/>
          <p:cNvSpPr/>
          <p:nvPr/>
        </p:nvSpPr>
        <p:spPr>
          <a:xfrm>
            <a:off x="0" y="6510528"/>
            <a:ext cx="12191695" cy="347472"/>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2" name="Google Shape;682;p12"/>
          <p:cNvSpPr/>
          <p:nvPr/>
        </p:nvSpPr>
        <p:spPr>
          <a:xfrm>
            <a:off x="0" y="6510528"/>
            <a:ext cx="12191695" cy="36576"/>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90000"/>
        </a:solidFill>
      </p:bgPr>
    </p:bg>
    <p:spTree>
      <p:nvGrpSpPr>
        <p:cNvPr id="687" name="Shape 687"/>
        <p:cNvGrpSpPr/>
        <p:nvPr/>
      </p:nvGrpSpPr>
      <p:grpSpPr>
        <a:xfrm>
          <a:off x="0" y="0"/>
          <a:ext cx="0" cy="0"/>
          <a:chOff x="0" y="0"/>
          <a:chExt cx="0" cy="0"/>
        </a:xfrm>
      </p:grpSpPr>
      <p:sp>
        <p:nvSpPr>
          <p:cNvPr id="688" name="Google Shape;688;p13"/>
          <p:cNvSpPr/>
          <p:nvPr/>
        </p:nvSpPr>
        <p:spPr>
          <a:xfrm>
            <a:off x="0" y="0"/>
            <a:ext cx="274320" cy="6858000"/>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9" name="Google Shape;689;p13"/>
          <p:cNvSpPr/>
          <p:nvPr/>
        </p:nvSpPr>
        <p:spPr>
          <a:xfrm>
            <a:off x="640080" y="457200"/>
            <a:ext cx="109728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SECTION 12  •  FINAL RECOMMENDATION</a:t>
            </a:r>
            <a:endParaRPr b="0" i="0" sz="1000" u="none" cap="none" strike="noStrike">
              <a:solidFill>
                <a:schemeClr val="dk1"/>
              </a:solidFill>
              <a:latin typeface="Calibri"/>
              <a:ea typeface="Calibri"/>
              <a:cs typeface="Calibri"/>
              <a:sym typeface="Calibri"/>
            </a:endParaRPr>
          </a:p>
        </p:txBody>
      </p:sp>
      <p:sp>
        <p:nvSpPr>
          <p:cNvPr id="690" name="Google Shape;690;p13"/>
          <p:cNvSpPr/>
          <p:nvPr/>
        </p:nvSpPr>
        <p:spPr>
          <a:xfrm>
            <a:off x="640080" y="777240"/>
            <a:ext cx="10972800" cy="5486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AF7EF"/>
              </a:buClr>
              <a:buSzPts val="2800"/>
              <a:buFont typeface="Georgia"/>
              <a:buNone/>
            </a:pPr>
            <a:r>
              <a:rPr b="0" i="0" lang="en-US" sz="2800" u="none" cap="none" strike="noStrike">
                <a:solidFill>
                  <a:srgbClr val="FAF7EF"/>
                </a:solidFill>
                <a:latin typeface="Georgia"/>
                <a:ea typeface="Georgia"/>
                <a:cs typeface="Georgia"/>
                <a:sym typeface="Georgia"/>
              </a:rPr>
              <a:t>Recommendation</a:t>
            </a:r>
            <a:endParaRPr b="0" i="0" sz="2800" u="none" cap="none" strike="noStrike">
              <a:solidFill>
                <a:schemeClr val="dk1"/>
              </a:solidFill>
              <a:latin typeface="Calibri"/>
              <a:ea typeface="Calibri"/>
              <a:cs typeface="Calibri"/>
              <a:sym typeface="Calibri"/>
            </a:endParaRPr>
          </a:p>
        </p:txBody>
      </p:sp>
      <p:cxnSp>
        <p:nvCxnSpPr>
          <p:cNvPr id="691" name="Google Shape;691;p13"/>
          <p:cNvCxnSpPr/>
          <p:nvPr/>
        </p:nvCxnSpPr>
        <p:spPr>
          <a:xfrm>
            <a:off x="640080" y="1417320"/>
            <a:ext cx="1097280" cy="0"/>
          </a:xfrm>
          <a:prstGeom prst="straightConnector1">
            <a:avLst/>
          </a:prstGeom>
          <a:noFill/>
          <a:ln cap="flat" cmpd="sng" w="31750">
            <a:solidFill>
              <a:srgbClr val="FFC72C"/>
            </a:solidFill>
            <a:prstDash val="solid"/>
            <a:round/>
            <a:headEnd len="sm" w="sm" type="none"/>
            <a:tailEnd len="sm" w="sm" type="none"/>
          </a:ln>
        </p:spPr>
      </p:cxnSp>
      <p:sp>
        <p:nvSpPr>
          <p:cNvPr id="692" name="Google Shape;692;p13"/>
          <p:cNvSpPr/>
          <p:nvPr/>
        </p:nvSpPr>
        <p:spPr>
          <a:xfrm>
            <a:off x="640080" y="1828800"/>
            <a:ext cx="6400800" cy="4297680"/>
          </a:xfrm>
          <a:prstGeom prst="rect">
            <a:avLst/>
          </a:prstGeom>
          <a:solidFill>
            <a:srgbClr val="7A1111"/>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3" name="Google Shape;693;p13"/>
          <p:cNvSpPr/>
          <p:nvPr/>
        </p:nvSpPr>
        <p:spPr>
          <a:xfrm>
            <a:off x="640080" y="2194560"/>
            <a:ext cx="6400800" cy="18288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3000"/>
              <a:buFont typeface="Georgia"/>
              <a:buNone/>
            </a:pPr>
            <a:r>
              <a:rPr b="1" i="0" lang="en-US" sz="13000" u="none" cap="none" strike="noStrike">
                <a:solidFill>
                  <a:srgbClr val="FFC72C"/>
                </a:solidFill>
                <a:latin typeface="Georgia"/>
                <a:ea typeface="Georgia"/>
                <a:cs typeface="Georgia"/>
                <a:sym typeface="Georgia"/>
              </a:rPr>
              <a:t>BUY</a:t>
            </a:r>
            <a:endParaRPr b="0" i="0" sz="13000" u="none" cap="none" strike="noStrike">
              <a:solidFill>
                <a:schemeClr val="dk1"/>
              </a:solidFill>
              <a:latin typeface="Calibri"/>
              <a:ea typeface="Calibri"/>
              <a:cs typeface="Calibri"/>
              <a:sym typeface="Calibri"/>
            </a:endParaRPr>
          </a:p>
        </p:txBody>
      </p:sp>
      <p:sp>
        <p:nvSpPr>
          <p:cNvPr id="694" name="Google Shape;694;p13"/>
          <p:cNvSpPr/>
          <p:nvPr/>
        </p:nvSpPr>
        <p:spPr>
          <a:xfrm>
            <a:off x="640080" y="4206240"/>
            <a:ext cx="6400800"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AF7EF"/>
              </a:buClr>
              <a:buSzPts val="1800"/>
              <a:buFont typeface="Georgia"/>
              <a:buNone/>
            </a:pPr>
            <a:r>
              <a:rPr b="0" i="1" lang="en-US" sz="1800" u="none" cap="none" strike="noStrike">
                <a:solidFill>
                  <a:srgbClr val="FAF7EF"/>
                </a:solidFill>
                <a:latin typeface="Georgia"/>
                <a:ea typeface="Georgia"/>
                <a:cs typeface="Georgia"/>
                <a:sym typeface="Georgia"/>
              </a:rPr>
              <a:t>Both valuation methods exceed the current market price.</a:t>
            </a:r>
            <a:endParaRPr b="0" i="0" sz="1800" u="none" cap="none" strike="noStrike">
              <a:solidFill>
                <a:schemeClr val="dk1"/>
              </a:solidFill>
              <a:latin typeface="Calibri"/>
              <a:ea typeface="Calibri"/>
              <a:cs typeface="Calibri"/>
              <a:sym typeface="Calibri"/>
            </a:endParaRPr>
          </a:p>
        </p:txBody>
      </p:sp>
      <p:sp>
        <p:nvSpPr>
          <p:cNvPr id="695" name="Google Shape;695;p13"/>
          <p:cNvSpPr/>
          <p:nvPr/>
        </p:nvSpPr>
        <p:spPr>
          <a:xfrm>
            <a:off x="640080" y="4937760"/>
            <a:ext cx="6400800"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200"/>
              <a:buFont typeface="Calibri"/>
              <a:buNone/>
            </a:pPr>
            <a:r>
              <a:rPr b="0" i="0" lang="en-US" sz="1200" u="none" cap="none" strike="noStrike">
                <a:solidFill>
                  <a:srgbClr val="FFC72C"/>
                </a:solidFill>
                <a:latin typeface="Calibri"/>
                <a:ea typeface="Calibri"/>
                <a:cs typeface="Calibri"/>
                <a:sym typeface="Calibri"/>
              </a:rPr>
              <a:t>Measurement date: 4/17/2026</a:t>
            </a:r>
            <a:endParaRPr b="0" i="0" sz="1200" u="none" cap="none" strike="noStrike">
              <a:solidFill>
                <a:schemeClr val="dk1"/>
              </a:solidFill>
              <a:latin typeface="Calibri"/>
              <a:ea typeface="Calibri"/>
              <a:cs typeface="Calibri"/>
              <a:sym typeface="Calibri"/>
            </a:endParaRPr>
          </a:p>
        </p:txBody>
      </p:sp>
      <p:sp>
        <p:nvSpPr>
          <p:cNvPr id="696" name="Google Shape;696;p13"/>
          <p:cNvSpPr/>
          <p:nvPr/>
        </p:nvSpPr>
        <p:spPr>
          <a:xfrm>
            <a:off x="7315200" y="1828800"/>
            <a:ext cx="438912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100"/>
              <a:buFont typeface="Calibri"/>
              <a:buNone/>
            </a:pPr>
            <a:r>
              <a:rPr b="1" i="0" lang="en-US" sz="1100" u="none" cap="none" strike="noStrike">
                <a:solidFill>
                  <a:srgbClr val="FFC72C"/>
                </a:solidFill>
                <a:latin typeface="Calibri"/>
                <a:ea typeface="Calibri"/>
                <a:cs typeface="Calibri"/>
                <a:sym typeface="Calibri"/>
              </a:rPr>
              <a:t>VALUE PER SHARE</a:t>
            </a:r>
            <a:endParaRPr b="0" i="0" sz="1100" u="none" cap="none" strike="noStrike">
              <a:solidFill>
                <a:schemeClr val="dk1"/>
              </a:solidFill>
              <a:latin typeface="Calibri"/>
              <a:ea typeface="Calibri"/>
              <a:cs typeface="Calibri"/>
              <a:sym typeface="Calibri"/>
            </a:endParaRPr>
          </a:p>
        </p:txBody>
      </p:sp>
      <p:sp>
        <p:nvSpPr>
          <p:cNvPr id="697" name="Google Shape;697;p13"/>
          <p:cNvSpPr/>
          <p:nvPr/>
        </p:nvSpPr>
        <p:spPr>
          <a:xfrm>
            <a:off x="7315200" y="2286000"/>
            <a:ext cx="2286000" cy="5486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AF7EF"/>
              </a:buClr>
              <a:buSzPts val="1300"/>
              <a:buFont typeface="Calibri"/>
              <a:buNone/>
            </a:pPr>
            <a:r>
              <a:rPr b="0" i="0" lang="en-US" sz="1300" u="none" cap="none" strike="noStrike">
                <a:solidFill>
                  <a:srgbClr val="FAF7EF"/>
                </a:solidFill>
                <a:latin typeface="Calibri"/>
                <a:ea typeface="Calibri"/>
                <a:cs typeface="Calibri"/>
                <a:sym typeface="Calibri"/>
              </a:rPr>
              <a:t>Market Approach</a:t>
            </a:r>
            <a:endParaRPr b="0" i="0" sz="1300" u="none" cap="none" strike="noStrike">
              <a:solidFill>
                <a:schemeClr val="dk1"/>
              </a:solidFill>
              <a:latin typeface="Calibri"/>
              <a:ea typeface="Calibri"/>
              <a:cs typeface="Calibri"/>
              <a:sym typeface="Calibri"/>
            </a:endParaRPr>
          </a:p>
        </p:txBody>
      </p:sp>
      <p:sp>
        <p:nvSpPr>
          <p:cNvPr id="698" name="Google Shape;698;p13"/>
          <p:cNvSpPr/>
          <p:nvPr/>
        </p:nvSpPr>
        <p:spPr>
          <a:xfrm>
            <a:off x="9418320" y="2286000"/>
            <a:ext cx="1280160" cy="54864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AF7EF"/>
              </a:buClr>
              <a:buSzPts val="1800"/>
              <a:buFont typeface="Georgia"/>
              <a:buNone/>
            </a:pPr>
            <a:r>
              <a:rPr b="1" i="0" lang="en-US" sz="1800" u="none" cap="none" strike="noStrike">
                <a:solidFill>
                  <a:srgbClr val="FAF7EF"/>
                </a:solidFill>
                <a:latin typeface="Georgia"/>
                <a:ea typeface="Georgia"/>
                <a:cs typeface="Georgia"/>
                <a:sym typeface="Georgia"/>
              </a:rPr>
              <a:t>$500.68</a:t>
            </a:r>
            <a:endParaRPr b="0" i="0" sz="1800" u="none" cap="none" strike="noStrike">
              <a:solidFill>
                <a:schemeClr val="dk1"/>
              </a:solidFill>
              <a:latin typeface="Calibri"/>
              <a:ea typeface="Calibri"/>
              <a:cs typeface="Calibri"/>
              <a:sym typeface="Calibri"/>
            </a:endParaRPr>
          </a:p>
        </p:txBody>
      </p:sp>
      <p:sp>
        <p:nvSpPr>
          <p:cNvPr id="699" name="Google Shape;699;p13"/>
          <p:cNvSpPr/>
          <p:nvPr/>
        </p:nvSpPr>
        <p:spPr>
          <a:xfrm>
            <a:off x="10698480" y="2286000"/>
            <a:ext cx="914400" cy="54864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C72C"/>
              </a:buClr>
              <a:buSzPts val="1100"/>
              <a:buFont typeface="Calibri"/>
              <a:buNone/>
            </a:pPr>
            <a:r>
              <a:rPr b="1" i="0" lang="en-US" sz="1100" u="none" cap="none" strike="noStrike">
                <a:solidFill>
                  <a:srgbClr val="FFC72C"/>
                </a:solidFill>
                <a:latin typeface="Calibri"/>
                <a:ea typeface="Calibri"/>
                <a:cs typeface="Calibri"/>
                <a:sym typeface="Calibri"/>
              </a:rPr>
              <a:t>+11.7%</a:t>
            </a:r>
            <a:endParaRPr b="0" i="0" sz="1100" u="none" cap="none" strike="noStrike">
              <a:solidFill>
                <a:schemeClr val="dk1"/>
              </a:solidFill>
              <a:latin typeface="Calibri"/>
              <a:ea typeface="Calibri"/>
              <a:cs typeface="Calibri"/>
              <a:sym typeface="Calibri"/>
            </a:endParaRPr>
          </a:p>
        </p:txBody>
      </p:sp>
      <p:cxnSp>
        <p:nvCxnSpPr>
          <p:cNvPr id="700" name="Google Shape;700;p13"/>
          <p:cNvCxnSpPr/>
          <p:nvPr/>
        </p:nvCxnSpPr>
        <p:spPr>
          <a:xfrm>
            <a:off x="7315200" y="2926080"/>
            <a:ext cx="4389120" cy="0"/>
          </a:xfrm>
          <a:prstGeom prst="straightConnector1">
            <a:avLst/>
          </a:prstGeom>
          <a:noFill/>
          <a:ln cap="flat" cmpd="sng" w="9525">
            <a:solidFill>
              <a:srgbClr val="B8332C"/>
            </a:solidFill>
            <a:prstDash val="solid"/>
            <a:round/>
            <a:headEnd len="sm" w="sm" type="none"/>
            <a:tailEnd len="sm" w="sm" type="none"/>
          </a:ln>
        </p:spPr>
      </p:cxnSp>
      <p:sp>
        <p:nvSpPr>
          <p:cNvPr id="701" name="Google Shape;701;p13"/>
          <p:cNvSpPr/>
          <p:nvPr/>
        </p:nvSpPr>
        <p:spPr>
          <a:xfrm>
            <a:off x="7315200" y="3063240"/>
            <a:ext cx="2286000" cy="5486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AF7EF"/>
              </a:buClr>
              <a:buSzPts val="1300"/>
              <a:buFont typeface="Calibri"/>
              <a:buNone/>
            </a:pPr>
            <a:r>
              <a:rPr b="0" i="0" lang="en-US" sz="1300" u="none" cap="none" strike="noStrike">
                <a:solidFill>
                  <a:srgbClr val="FAF7EF"/>
                </a:solidFill>
                <a:latin typeface="Calibri"/>
                <a:ea typeface="Calibri"/>
                <a:cs typeface="Calibri"/>
                <a:sym typeface="Calibri"/>
              </a:rPr>
              <a:t>DCF</a:t>
            </a:r>
            <a:endParaRPr b="0" i="0" sz="1300" u="none" cap="none" strike="noStrike">
              <a:solidFill>
                <a:schemeClr val="dk1"/>
              </a:solidFill>
              <a:latin typeface="Calibri"/>
              <a:ea typeface="Calibri"/>
              <a:cs typeface="Calibri"/>
              <a:sym typeface="Calibri"/>
            </a:endParaRPr>
          </a:p>
        </p:txBody>
      </p:sp>
      <p:sp>
        <p:nvSpPr>
          <p:cNvPr id="702" name="Google Shape;702;p13"/>
          <p:cNvSpPr/>
          <p:nvPr/>
        </p:nvSpPr>
        <p:spPr>
          <a:xfrm>
            <a:off x="9418320" y="3063240"/>
            <a:ext cx="1280160" cy="54864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AF7EF"/>
              </a:buClr>
              <a:buSzPts val="1800"/>
              <a:buFont typeface="Georgia"/>
              <a:buNone/>
            </a:pPr>
            <a:r>
              <a:rPr b="1" i="0" lang="en-US" sz="1800" u="none" cap="none" strike="noStrike">
                <a:solidFill>
                  <a:srgbClr val="FAF7EF"/>
                </a:solidFill>
                <a:latin typeface="Georgia"/>
                <a:ea typeface="Georgia"/>
                <a:cs typeface="Georgia"/>
                <a:sym typeface="Georgia"/>
              </a:rPr>
              <a:t>$520.65</a:t>
            </a:r>
            <a:endParaRPr b="0" i="0" sz="1800" u="none" cap="none" strike="noStrike">
              <a:solidFill>
                <a:schemeClr val="dk1"/>
              </a:solidFill>
              <a:latin typeface="Calibri"/>
              <a:ea typeface="Calibri"/>
              <a:cs typeface="Calibri"/>
              <a:sym typeface="Calibri"/>
            </a:endParaRPr>
          </a:p>
        </p:txBody>
      </p:sp>
      <p:sp>
        <p:nvSpPr>
          <p:cNvPr id="703" name="Google Shape;703;p13"/>
          <p:cNvSpPr/>
          <p:nvPr/>
        </p:nvSpPr>
        <p:spPr>
          <a:xfrm>
            <a:off x="10698480" y="3063240"/>
            <a:ext cx="914400" cy="54864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C72C"/>
              </a:buClr>
              <a:buSzPts val="1100"/>
              <a:buFont typeface="Calibri"/>
              <a:buNone/>
            </a:pPr>
            <a:r>
              <a:rPr b="1" i="0" lang="en-US" sz="1100" u="none" cap="none" strike="noStrike">
                <a:solidFill>
                  <a:srgbClr val="FFC72C"/>
                </a:solidFill>
                <a:latin typeface="Calibri"/>
                <a:ea typeface="Calibri"/>
                <a:cs typeface="Calibri"/>
                <a:sym typeface="Calibri"/>
              </a:rPr>
              <a:t>+16.1%</a:t>
            </a:r>
            <a:endParaRPr b="0" i="0" sz="1100" u="none" cap="none" strike="noStrike">
              <a:solidFill>
                <a:schemeClr val="dk1"/>
              </a:solidFill>
              <a:latin typeface="Calibri"/>
              <a:ea typeface="Calibri"/>
              <a:cs typeface="Calibri"/>
              <a:sym typeface="Calibri"/>
            </a:endParaRPr>
          </a:p>
        </p:txBody>
      </p:sp>
      <p:cxnSp>
        <p:nvCxnSpPr>
          <p:cNvPr id="704" name="Google Shape;704;p13"/>
          <p:cNvCxnSpPr/>
          <p:nvPr/>
        </p:nvCxnSpPr>
        <p:spPr>
          <a:xfrm>
            <a:off x="7315200" y="3703320"/>
            <a:ext cx="4389120" cy="0"/>
          </a:xfrm>
          <a:prstGeom prst="straightConnector1">
            <a:avLst/>
          </a:prstGeom>
          <a:noFill/>
          <a:ln cap="flat" cmpd="sng" w="9525">
            <a:solidFill>
              <a:srgbClr val="B8332C"/>
            </a:solidFill>
            <a:prstDash val="solid"/>
            <a:round/>
            <a:headEnd len="sm" w="sm" type="none"/>
            <a:tailEnd len="sm" w="sm" type="none"/>
          </a:ln>
        </p:spPr>
      </p:cxnSp>
      <p:sp>
        <p:nvSpPr>
          <p:cNvPr id="705" name="Google Shape;705;p13"/>
          <p:cNvSpPr/>
          <p:nvPr/>
        </p:nvSpPr>
        <p:spPr>
          <a:xfrm>
            <a:off x="7315200" y="3840480"/>
            <a:ext cx="2286000" cy="5486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300"/>
              <a:buFont typeface="Calibri"/>
              <a:buNone/>
            </a:pPr>
            <a:r>
              <a:rPr b="0" i="0" lang="en-US" sz="1300" u="none" cap="none" strike="noStrike">
                <a:solidFill>
                  <a:srgbClr val="FFC72C"/>
                </a:solidFill>
                <a:latin typeface="Calibri"/>
                <a:ea typeface="Calibri"/>
                <a:cs typeface="Calibri"/>
                <a:sym typeface="Calibri"/>
              </a:rPr>
              <a:t>Current price</a:t>
            </a:r>
            <a:endParaRPr b="0" i="0" sz="1300" u="none" cap="none" strike="noStrike">
              <a:solidFill>
                <a:schemeClr val="dk1"/>
              </a:solidFill>
              <a:latin typeface="Calibri"/>
              <a:ea typeface="Calibri"/>
              <a:cs typeface="Calibri"/>
              <a:sym typeface="Calibri"/>
            </a:endParaRPr>
          </a:p>
        </p:txBody>
      </p:sp>
      <p:sp>
        <p:nvSpPr>
          <p:cNvPr id="706" name="Google Shape;706;p13"/>
          <p:cNvSpPr/>
          <p:nvPr/>
        </p:nvSpPr>
        <p:spPr>
          <a:xfrm>
            <a:off x="9418320" y="3840480"/>
            <a:ext cx="1280160" cy="54864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C72C"/>
              </a:buClr>
              <a:buSzPts val="1800"/>
              <a:buFont typeface="Georgia"/>
              <a:buNone/>
            </a:pPr>
            <a:r>
              <a:rPr b="1" i="0" lang="en-US" sz="1800" u="none" cap="none" strike="noStrike">
                <a:solidFill>
                  <a:srgbClr val="FFC72C"/>
                </a:solidFill>
                <a:latin typeface="Georgia"/>
                <a:ea typeface="Georgia"/>
                <a:cs typeface="Georgia"/>
                <a:sym typeface="Georgia"/>
              </a:rPr>
              <a:t>$448.42</a:t>
            </a:r>
            <a:endParaRPr b="0" i="0" sz="1800" u="none" cap="none" strike="noStrike">
              <a:solidFill>
                <a:schemeClr val="dk1"/>
              </a:solidFill>
              <a:latin typeface="Calibri"/>
              <a:ea typeface="Calibri"/>
              <a:cs typeface="Calibri"/>
              <a:sym typeface="Calibri"/>
            </a:endParaRPr>
          </a:p>
        </p:txBody>
      </p:sp>
      <p:cxnSp>
        <p:nvCxnSpPr>
          <p:cNvPr id="707" name="Google Shape;707;p13"/>
          <p:cNvCxnSpPr/>
          <p:nvPr/>
        </p:nvCxnSpPr>
        <p:spPr>
          <a:xfrm>
            <a:off x="7315200" y="4480560"/>
            <a:ext cx="4389120" cy="0"/>
          </a:xfrm>
          <a:prstGeom prst="straightConnector1">
            <a:avLst/>
          </a:prstGeom>
          <a:noFill/>
          <a:ln cap="flat" cmpd="sng" w="9525">
            <a:solidFill>
              <a:srgbClr val="B8332C"/>
            </a:solidFill>
            <a:prstDash val="solid"/>
            <a:round/>
            <a:headEnd len="sm" w="sm" type="none"/>
            <a:tailEnd len="sm" w="sm" type="none"/>
          </a:ln>
        </p:spPr>
      </p:cxn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7EF"/>
        </a:solidFill>
      </p:bgPr>
    </p:bg>
    <p:spTree>
      <p:nvGrpSpPr>
        <p:cNvPr id="30" name="Shape 30"/>
        <p:cNvGrpSpPr/>
        <p:nvPr/>
      </p:nvGrpSpPr>
      <p:grpSpPr>
        <a:xfrm>
          <a:off x="0" y="0"/>
          <a:ext cx="0" cy="0"/>
          <a:chOff x="0" y="0"/>
          <a:chExt cx="0" cy="0"/>
        </a:xfrm>
      </p:grpSpPr>
      <p:sp>
        <p:nvSpPr>
          <p:cNvPr id="31" name="Google Shape;31;p2"/>
          <p:cNvSpPr/>
          <p:nvPr/>
        </p:nvSpPr>
        <p:spPr>
          <a:xfrm>
            <a:off x="0" y="0"/>
            <a:ext cx="12191695" cy="73152"/>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457200" y="201168"/>
            <a:ext cx="91440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99B00"/>
              </a:buClr>
              <a:buSzPts val="1000"/>
              <a:buFont typeface="Calibri"/>
              <a:buNone/>
            </a:pPr>
            <a:r>
              <a:rPr b="1" i="0" lang="en-US" sz="1000" u="none" cap="none" strike="noStrike">
                <a:solidFill>
                  <a:srgbClr val="C99B00"/>
                </a:solidFill>
                <a:latin typeface="Calibri"/>
                <a:ea typeface="Calibri"/>
                <a:cs typeface="Calibri"/>
                <a:sym typeface="Calibri"/>
              </a:rPr>
              <a:t>SECTION 01</a:t>
            </a:r>
            <a:endParaRPr b="0" i="0" sz="1000" u="none" cap="none" strike="noStrike">
              <a:solidFill>
                <a:schemeClr val="dk1"/>
              </a:solidFill>
              <a:latin typeface="Calibri"/>
              <a:ea typeface="Calibri"/>
              <a:cs typeface="Calibri"/>
              <a:sym typeface="Calibri"/>
            </a:endParaRPr>
          </a:p>
        </p:txBody>
      </p:sp>
      <p:sp>
        <p:nvSpPr>
          <p:cNvPr id="33" name="Google Shape;33;p2"/>
          <p:cNvSpPr/>
          <p:nvPr/>
        </p:nvSpPr>
        <p:spPr>
          <a:xfrm>
            <a:off x="457200" y="438912"/>
            <a:ext cx="11247120" cy="5943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2800"/>
              <a:buFont typeface="Georgia"/>
              <a:buNone/>
            </a:pPr>
            <a:r>
              <a:rPr b="0" i="0" lang="en-US" sz="2800" u="none" cap="none" strike="noStrike">
                <a:solidFill>
                  <a:srgbClr val="990000"/>
                </a:solidFill>
                <a:latin typeface="Georgia"/>
                <a:ea typeface="Georgia"/>
                <a:cs typeface="Georgia"/>
                <a:sym typeface="Georgia"/>
              </a:rPr>
              <a:t>Company </a:t>
            </a:r>
            <a:r>
              <a:rPr lang="en-US" sz="2800">
                <a:solidFill>
                  <a:srgbClr val="990000"/>
                </a:solidFill>
                <a:latin typeface="Georgia"/>
                <a:ea typeface="Georgia"/>
                <a:cs typeface="Georgia"/>
                <a:sym typeface="Georgia"/>
              </a:rPr>
              <a:t>Overview</a:t>
            </a:r>
            <a:endParaRPr b="0" i="0" sz="2800" u="none" cap="none" strike="noStrike">
              <a:solidFill>
                <a:schemeClr val="dk1"/>
              </a:solidFill>
              <a:latin typeface="Calibri"/>
              <a:ea typeface="Calibri"/>
              <a:cs typeface="Calibri"/>
              <a:sym typeface="Calibri"/>
            </a:endParaRPr>
          </a:p>
        </p:txBody>
      </p:sp>
      <p:cxnSp>
        <p:nvCxnSpPr>
          <p:cNvPr id="34" name="Google Shape;34;p2"/>
          <p:cNvCxnSpPr/>
          <p:nvPr/>
        </p:nvCxnSpPr>
        <p:spPr>
          <a:xfrm>
            <a:off x="457200" y="1115568"/>
            <a:ext cx="1005840" cy="0"/>
          </a:xfrm>
          <a:prstGeom prst="straightConnector1">
            <a:avLst/>
          </a:prstGeom>
          <a:noFill/>
          <a:ln cap="flat" cmpd="sng" w="31750">
            <a:solidFill>
              <a:srgbClr val="FFC72C"/>
            </a:solidFill>
            <a:prstDash val="solid"/>
            <a:round/>
            <a:headEnd len="sm" w="sm" type="none"/>
            <a:tailEnd len="sm" w="sm" type="none"/>
          </a:ln>
        </p:spPr>
      </p:cxnSp>
      <p:sp>
        <p:nvSpPr>
          <p:cNvPr id="35" name="Google Shape;35;p2"/>
          <p:cNvSpPr/>
          <p:nvPr/>
        </p:nvSpPr>
        <p:spPr>
          <a:xfrm>
            <a:off x="457200" y="1517225"/>
            <a:ext cx="11247000" cy="1346400"/>
          </a:xfrm>
          <a:prstGeom prst="rect">
            <a:avLst/>
          </a:prstGeom>
          <a:noFill/>
          <a:ln>
            <a:noFill/>
          </a:ln>
        </p:spPr>
        <p:txBody>
          <a:bodyPr anchorCtr="0" anchor="t" bIns="45700" lIns="91425" spcFirstLastPara="1" rIns="91425" wrap="square" tIns="45700">
            <a:noAutofit/>
          </a:bodyPr>
          <a:lstStyle/>
          <a:p>
            <a:pPr indent="-355600" lvl="0" marL="457200" marR="0" rtl="0" algn="l">
              <a:spcBef>
                <a:spcPts val="0"/>
              </a:spcBef>
              <a:spcAft>
                <a:spcPts val="0"/>
              </a:spcAft>
              <a:buSzPts val="2000"/>
              <a:buFont typeface="Calibri"/>
              <a:buChar char="-"/>
            </a:pPr>
            <a:r>
              <a:rPr b="0" i="0" lang="en-US" sz="2000" u="none" cap="none" strike="noStrike">
                <a:solidFill>
                  <a:srgbClr val="232323"/>
                </a:solidFill>
                <a:latin typeface="Calibri"/>
                <a:ea typeface="Calibri"/>
                <a:cs typeface="Calibri"/>
                <a:sym typeface="Calibri"/>
              </a:rPr>
              <a:t>One of three global scale producers of DRAM and a leading NAND supplier. HQ in Boise, Idaho</a:t>
            </a:r>
            <a:endParaRPr b="0" i="0" sz="2000" u="none" cap="none" strike="noStrike">
              <a:solidFill>
                <a:srgbClr val="232323"/>
              </a:solidFill>
              <a:latin typeface="Calibri"/>
              <a:ea typeface="Calibri"/>
              <a:cs typeface="Calibri"/>
              <a:sym typeface="Calibri"/>
            </a:endParaRPr>
          </a:p>
          <a:p>
            <a:pPr indent="-355600" lvl="0" marL="457200" rtl="0" algn="l">
              <a:spcBef>
                <a:spcPts val="0"/>
              </a:spcBef>
              <a:spcAft>
                <a:spcPts val="0"/>
              </a:spcAft>
              <a:buClr>
                <a:srgbClr val="232323"/>
              </a:buClr>
              <a:buSzPts val="2000"/>
              <a:buFont typeface="Calibri"/>
              <a:buChar char="-"/>
            </a:pPr>
            <a:r>
              <a:rPr b="1" lang="en-US" sz="2000">
                <a:solidFill>
                  <a:srgbClr val="7A1111"/>
                </a:solidFill>
                <a:latin typeface="Calibri"/>
                <a:ea typeface="Calibri"/>
                <a:cs typeface="Calibri"/>
                <a:sym typeface="Calibri"/>
              </a:rPr>
              <a:t>Design </a:t>
            </a:r>
            <a:r>
              <a:rPr lang="en-US" sz="2000">
                <a:solidFill>
                  <a:srgbClr val="232323"/>
                </a:solidFill>
                <a:latin typeface="Calibri"/>
                <a:ea typeface="Calibri"/>
                <a:cs typeface="Calibri"/>
                <a:sym typeface="Calibri"/>
              </a:rPr>
              <a:t>and </a:t>
            </a:r>
            <a:r>
              <a:rPr b="1" lang="en-US" sz="2000">
                <a:solidFill>
                  <a:srgbClr val="7A1111"/>
                </a:solidFill>
                <a:latin typeface="Calibri"/>
                <a:ea typeface="Calibri"/>
                <a:cs typeface="Calibri"/>
                <a:sym typeface="Calibri"/>
              </a:rPr>
              <a:t>manufacture </a:t>
            </a:r>
            <a:r>
              <a:rPr lang="en-US" sz="2000">
                <a:solidFill>
                  <a:srgbClr val="232323"/>
                </a:solidFill>
                <a:latin typeface="Calibri"/>
                <a:ea typeface="Calibri"/>
                <a:cs typeface="Calibri"/>
                <a:sym typeface="Calibri"/>
              </a:rPr>
              <a:t>storage and microchip solutions</a:t>
            </a:r>
            <a:endParaRPr sz="2000">
              <a:solidFill>
                <a:srgbClr val="232323"/>
              </a:solidFill>
              <a:latin typeface="Calibri"/>
              <a:ea typeface="Calibri"/>
              <a:cs typeface="Calibri"/>
              <a:sym typeface="Calibri"/>
            </a:endParaRPr>
          </a:p>
          <a:p>
            <a:pPr indent="-355600" lvl="0" marL="457200" marR="0" rtl="0" algn="l">
              <a:spcBef>
                <a:spcPts val="0"/>
              </a:spcBef>
              <a:spcAft>
                <a:spcPts val="0"/>
              </a:spcAft>
              <a:buClr>
                <a:srgbClr val="232323"/>
              </a:buClr>
              <a:buSzPts val="2000"/>
              <a:buFont typeface="Calibri"/>
              <a:buChar char="-"/>
            </a:pPr>
            <a:r>
              <a:rPr lang="en-US" sz="2000">
                <a:solidFill>
                  <a:srgbClr val="232323"/>
                </a:solidFill>
                <a:latin typeface="Calibri"/>
                <a:ea typeface="Calibri"/>
                <a:cs typeface="Calibri"/>
                <a:sym typeface="Calibri"/>
              </a:rPr>
              <a:t>Notable competitors include SK Hynix, Samsung, Western Digital, Intel Corp, Applied Materials Corp.</a:t>
            </a:r>
            <a:endParaRPr sz="2000">
              <a:solidFill>
                <a:srgbClr val="232323"/>
              </a:solidFill>
              <a:latin typeface="Calibri"/>
              <a:ea typeface="Calibri"/>
              <a:cs typeface="Calibri"/>
              <a:sym typeface="Calibri"/>
            </a:endParaRPr>
          </a:p>
          <a:p>
            <a:pPr indent="0" lvl="0" marL="0" marR="0" rtl="0" algn="l">
              <a:spcBef>
                <a:spcPts val="0"/>
              </a:spcBef>
              <a:spcAft>
                <a:spcPts val="0"/>
              </a:spcAft>
              <a:buClr>
                <a:srgbClr val="990000"/>
              </a:buClr>
              <a:buSzPts val="1300"/>
              <a:buFont typeface="Calibri"/>
              <a:buNone/>
            </a:pPr>
            <a:r>
              <a:t/>
            </a:r>
            <a:endParaRPr sz="1300">
              <a:solidFill>
                <a:srgbClr val="232323"/>
              </a:solidFill>
              <a:latin typeface="Calibri"/>
              <a:ea typeface="Calibri"/>
              <a:cs typeface="Calibri"/>
              <a:sym typeface="Calibri"/>
            </a:endParaRPr>
          </a:p>
        </p:txBody>
      </p:sp>
      <p:sp>
        <p:nvSpPr>
          <p:cNvPr id="36" name="Google Shape;36;p2"/>
          <p:cNvSpPr/>
          <p:nvPr/>
        </p:nvSpPr>
        <p:spPr>
          <a:xfrm>
            <a:off x="0" y="6510528"/>
            <a:ext cx="12191700" cy="347400"/>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2"/>
          <p:cNvSpPr/>
          <p:nvPr/>
        </p:nvSpPr>
        <p:spPr>
          <a:xfrm>
            <a:off x="0" y="6510528"/>
            <a:ext cx="12191695" cy="36576"/>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2"/>
          <p:cNvSpPr/>
          <p:nvPr/>
        </p:nvSpPr>
        <p:spPr>
          <a:xfrm>
            <a:off x="11368735" y="6556248"/>
            <a:ext cx="548640"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AF7EF"/>
              </a:buClr>
              <a:buSzPts val="900"/>
              <a:buFont typeface="Calibri"/>
              <a:buNone/>
            </a:pPr>
            <a:r>
              <a:t/>
            </a:r>
            <a:endParaRPr b="0" i="0" sz="900" u="none" cap="none" strike="noStrike">
              <a:solidFill>
                <a:schemeClr val="dk1"/>
              </a:solidFill>
              <a:latin typeface="Calibri"/>
              <a:ea typeface="Calibri"/>
              <a:cs typeface="Calibri"/>
              <a:sym typeface="Calibri"/>
            </a:endParaRPr>
          </a:p>
        </p:txBody>
      </p:sp>
      <p:pic>
        <p:nvPicPr>
          <p:cNvPr id="39" name="Google Shape;39;p2"/>
          <p:cNvPicPr preferRelativeResize="0"/>
          <p:nvPr/>
        </p:nvPicPr>
        <p:blipFill>
          <a:blip r:embed="rId3">
            <a:alphaModFix/>
          </a:blip>
          <a:stretch>
            <a:fillRect/>
          </a:stretch>
        </p:blipFill>
        <p:spPr>
          <a:xfrm rot="2199134">
            <a:off x="8248420" y="-387675"/>
            <a:ext cx="4117648" cy="2469661"/>
          </a:xfrm>
          <a:prstGeom prst="rect">
            <a:avLst/>
          </a:prstGeom>
          <a:noFill/>
          <a:ln>
            <a:noFill/>
          </a:ln>
        </p:spPr>
      </p:pic>
      <p:sp>
        <p:nvSpPr>
          <p:cNvPr id="40" name="Google Shape;40;p2"/>
          <p:cNvSpPr/>
          <p:nvPr/>
        </p:nvSpPr>
        <p:spPr>
          <a:xfrm>
            <a:off x="457200" y="3423667"/>
            <a:ext cx="3169500" cy="2139300"/>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2"/>
          <p:cNvSpPr/>
          <p:nvPr/>
        </p:nvSpPr>
        <p:spPr>
          <a:xfrm>
            <a:off x="457200" y="3408037"/>
            <a:ext cx="3169500" cy="36600"/>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2"/>
          <p:cNvSpPr/>
          <p:nvPr/>
        </p:nvSpPr>
        <p:spPr>
          <a:xfrm>
            <a:off x="4496000" y="3415842"/>
            <a:ext cx="3169500" cy="2139300"/>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 name="Google Shape;43;p2"/>
          <p:cNvSpPr/>
          <p:nvPr/>
        </p:nvSpPr>
        <p:spPr>
          <a:xfrm>
            <a:off x="4496000" y="3400212"/>
            <a:ext cx="3169500" cy="36600"/>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2"/>
          <p:cNvSpPr/>
          <p:nvPr/>
        </p:nvSpPr>
        <p:spPr>
          <a:xfrm>
            <a:off x="8534800" y="3423667"/>
            <a:ext cx="3169500" cy="2139300"/>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2"/>
          <p:cNvSpPr/>
          <p:nvPr/>
        </p:nvSpPr>
        <p:spPr>
          <a:xfrm>
            <a:off x="8534800" y="3408037"/>
            <a:ext cx="3169500" cy="36600"/>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2"/>
          <p:cNvSpPr/>
          <p:nvPr/>
        </p:nvSpPr>
        <p:spPr>
          <a:xfrm>
            <a:off x="457200" y="4196175"/>
            <a:ext cx="3169500" cy="5943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AF7EF"/>
              </a:buClr>
              <a:buSzPts val="5600"/>
              <a:buFont typeface="Georgia"/>
              <a:buNone/>
            </a:pPr>
            <a:r>
              <a:rPr b="1" lang="en-US" sz="3200">
                <a:solidFill>
                  <a:srgbClr val="FAF7EF"/>
                </a:solidFill>
                <a:latin typeface="Georgia"/>
                <a:ea typeface="Georgia"/>
                <a:cs typeface="Georgia"/>
                <a:sym typeface="Georgia"/>
              </a:rPr>
              <a:t>~$560BN</a:t>
            </a:r>
            <a:endParaRPr b="1" sz="3200">
              <a:solidFill>
                <a:srgbClr val="FAF7EF"/>
              </a:solidFill>
              <a:latin typeface="Georgia"/>
              <a:ea typeface="Georgia"/>
              <a:cs typeface="Georgia"/>
              <a:sym typeface="Georgia"/>
            </a:endParaRPr>
          </a:p>
          <a:p>
            <a:pPr indent="0" lvl="0" marL="0" marR="0" rtl="0" algn="ctr">
              <a:spcBef>
                <a:spcPts val="0"/>
              </a:spcBef>
              <a:spcAft>
                <a:spcPts val="0"/>
              </a:spcAft>
              <a:buClr>
                <a:srgbClr val="FAF7EF"/>
              </a:buClr>
              <a:buSzPts val="5600"/>
              <a:buFont typeface="Georgia"/>
              <a:buNone/>
            </a:pPr>
            <a:r>
              <a:rPr b="1" lang="en-US" sz="3200">
                <a:solidFill>
                  <a:srgbClr val="FAF7EF"/>
                </a:solidFill>
                <a:latin typeface="Georgia"/>
                <a:ea typeface="Georgia"/>
                <a:cs typeface="Georgia"/>
                <a:sym typeface="Georgia"/>
              </a:rPr>
              <a:t>Market Cap</a:t>
            </a:r>
            <a:endParaRPr b="1" sz="3200">
              <a:solidFill>
                <a:srgbClr val="FAF7EF"/>
              </a:solidFill>
              <a:latin typeface="Georgia"/>
              <a:ea typeface="Georgia"/>
              <a:cs typeface="Georgia"/>
              <a:sym typeface="Georgia"/>
            </a:endParaRPr>
          </a:p>
        </p:txBody>
      </p:sp>
      <p:sp>
        <p:nvSpPr>
          <p:cNvPr id="47" name="Google Shape;47;p2"/>
          <p:cNvSpPr/>
          <p:nvPr/>
        </p:nvSpPr>
        <p:spPr>
          <a:xfrm>
            <a:off x="4496000" y="4196175"/>
            <a:ext cx="3169500" cy="5943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AF7EF"/>
              </a:buClr>
              <a:buSzPts val="5600"/>
              <a:buFont typeface="Georgia"/>
              <a:buNone/>
            </a:pPr>
            <a:r>
              <a:rPr b="1" lang="en-US" sz="3200">
                <a:solidFill>
                  <a:srgbClr val="FAF7EF"/>
                </a:solidFill>
                <a:latin typeface="Georgia"/>
                <a:ea typeface="Georgia"/>
                <a:cs typeface="Georgia"/>
                <a:sym typeface="Georgia"/>
              </a:rPr>
              <a:t>$448.42 Current Share Px</a:t>
            </a:r>
            <a:endParaRPr b="1" sz="3200">
              <a:solidFill>
                <a:srgbClr val="FAF7EF"/>
              </a:solidFill>
              <a:latin typeface="Georgia"/>
              <a:ea typeface="Georgia"/>
              <a:cs typeface="Georgia"/>
              <a:sym typeface="Georgia"/>
            </a:endParaRPr>
          </a:p>
        </p:txBody>
      </p:sp>
      <p:sp>
        <p:nvSpPr>
          <p:cNvPr id="48" name="Google Shape;48;p2"/>
          <p:cNvSpPr/>
          <p:nvPr/>
        </p:nvSpPr>
        <p:spPr>
          <a:xfrm>
            <a:off x="8534800" y="4188350"/>
            <a:ext cx="3169500" cy="5943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AF7EF"/>
              </a:buClr>
              <a:buSzPts val="5600"/>
              <a:buFont typeface="Georgia"/>
              <a:buNone/>
            </a:pPr>
            <a:r>
              <a:rPr b="1" lang="en-US" sz="3200">
                <a:solidFill>
                  <a:srgbClr val="FAF7EF"/>
                </a:solidFill>
                <a:latin typeface="Georgia"/>
                <a:ea typeface="Georgia"/>
                <a:cs typeface="Georgia"/>
                <a:sym typeface="Georgia"/>
              </a:rPr>
              <a:t>~530% 1Y Return</a:t>
            </a:r>
            <a:endParaRPr b="1" sz="3200">
              <a:solidFill>
                <a:srgbClr val="FAF7EF"/>
              </a:solidFill>
              <a:latin typeface="Georgia"/>
              <a:ea typeface="Georgia"/>
              <a:cs typeface="Georgia"/>
              <a:sym typeface="Georgia"/>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7EF"/>
        </a:solidFill>
      </p:bgPr>
    </p:bg>
    <p:spTree>
      <p:nvGrpSpPr>
        <p:cNvPr id="53" name="Shape 53"/>
        <p:cNvGrpSpPr/>
        <p:nvPr/>
      </p:nvGrpSpPr>
      <p:grpSpPr>
        <a:xfrm>
          <a:off x="0" y="0"/>
          <a:ext cx="0" cy="0"/>
          <a:chOff x="0" y="0"/>
          <a:chExt cx="0" cy="0"/>
        </a:xfrm>
      </p:grpSpPr>
      <p:sp>
        <p:nvSpPr>
          <p:cNvPr id="54" name="Google Shape;54;g3e666164aa6_4_8"/>
          <p:cNvSpPr/>
          <p:nvPr/>
        </p:nvSpPr>
        <p:spPr>
          <a:xfrm>
            <a:off x="0" y="0"/>
            <a:ext cx="12191700" cy="73200"/>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g3e666164aa6_4_8"/>
          <p:cNvSpPr/>
          <p:nvPr/>
        </p:nvSpPr>
        <p:spPr>
          <a:xfrm>
            <a:off x="457200" y="201168"/>
            <a:ext cx="9144000" cy="2559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99B00"/>
              </a:buClr>
              <a:buSzPts val="1000"/>
              <a:buFont typeface="Calibri"/>
              <a:buNone/>
            </a:pPr>
            <a:r>
              <a:rPr b="1" i="0" lang="en-US" sz="1000" u="none" cap="none" strike="noStrike">
                <a:solidFill>
                  <a:srgbClr val="C99B00"/>
                </a:solidFill>
                <a:latin typeface="Calibri"/>
                <a:ea typeface="Calibri"/>
                <a:cs typeface="Calibri"/>
                <a:sym typeface="Calibri"/>
              </a:rPr>
              <a:t>SECTION 01</a:t>
            </a:r>
            <a:endParaRPr b="0" i="0" sz="1000" u="none" cap="none" strike="noStrike">
              <a:solidFill>
                <a:schemeClr val="dk1"/>
              </a:solidFill>
              <a:latin typeface="Calibri"/>
              <a:ea typeface="Calibri"/>
              <a:cs typeface="Calibri"/>
              <a:sym typeface="Calibri"/>
            </a:endParaRPr>
          </a:p>
        </p:txBody>
      </p:sp>
      <p:sp>
        <p:nvSpPr>
          <p:cNvPr id="56" name="Google Shape;56;g3e666164aa6_4_8"/>
          <p:cNvSpPr/>
          <p:nvPr/>
        </p:nvSpPr>
        <p:spPr>
          <a:xfrm>
            <a:off x="457200" y="438912"/>
            <a:ext cx="11247000" cy="5943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2800"/>
              <a:buFont typeface="Georgia"/>
              <a:buNone/>
            </a:pPr>
            <a:r>
              <a:rPr b="0" i="0" lang="en-US" sz="2800" u="none" cap="none" strike="noStrike">
                <a:solidFill>
                  <a:srgbClr val="990000"/>
                </a:solidFill>
                <a:latin typeface="Georgia"/>
                <a:ea typeface="Georgia"/>
                <a:cs typeface="Georgia"/>
                <a:sym typeface="Georgia"/>
              </a:rPr>
              <a:t>Company </a:t>
            </a:r>
            <a:r>
              <a:rPr lang="en-US" sz="2800">
                <a:solidFill>
                  <a:srgbClr val="990000"/>
                </a:solidFill>
                <a:latin typeface="Georgia"/>
                <a:ea typeface="Georgia"/>
                <a:cs typeface="Georgia"/>
                <a:sym typeface="Georgia"/>
              </a:rPr>
              <a:t>Overview</a:t>
            </a:r>
            <a:endParaRPr b="0" i="0" sz="2800" u="none" cap="none" strike="noStrike">
              <a:solidFill>
                <a:schemeClr val="dk1"/>
              </a:solidFill>
              <a:latin typeface="Calibri"/>
              <a:ea typeface="Calibri"/>
              <a:cs typeface="Calibri"/>
              <a:sym typeface="Calibri"/>
            </a:endParaRPr>
          </a:p>
        </p:txBody>
      </p:sp>
      <p:cxnSp>
        <p:nvCxnSpPr>
          <p:cNvPr id="57" name="Google Shape;57;g3e666164aa6_4_8"/>
          <p:cNvCxnSpPr/>
          <p:nvPr/>
        </p:nvCxnSpPr>
        <p:spPr>
          <a:xfrm>
            <a:off x="457200" y="1115568"/>
            <a:ext cx="1005900" cy="0"/>
          </a:xfrm>
          <a:prstGeom prst="straightConnector1">
            <a:avLst/>
          </a:prstGeom>
          <a:noFill/>
          <a:ln cap="flat" cmpd="sng" w="31750">
            <a:solidFill>
              <a:srgbClr val="FFC72C"/>
            </a:solidFill>
            <a:prstDash val="solid"/>
            <a:round/>
            <a:headEnd len="sm" w="sm" type="none"/>
            <a:tailEnd len="sm" w="sm" type="none"/>
          </a:ln>
        </p:spPr>
      </p:cxnSp>
      <p:sp>
        <p:nvSpPr>
          <p:cNvPr id="58" name="Google Shape;58;g3e666164aa6_4_8"/>
          <p:cNvSpPr/>
          <p:nvPr/>
        </p:nvSpPr>
        <p:spPr>
          <a:xfrm>
            <a:off x="457200" y="1965993"/>
            <a:ext cx="112470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600"/>
              <a:buFont typeface="Georgia"/>
              <a:buNone/>
            </a:pPr>
            <a:r>
              <a:rPr b="1" i="0" lang="en-US" sz="1600" u="none" cap="none" strike="noStrike">
                <a:solidFill>
                  <a:srgbClr val="990000"/>
                </a:solidFill>
                <a:latin typeface="Georgia"/>
                <a:ea typeface="Georgia"/>
                <a:cs typeface="Georgia"/>
                <a:sym typeface="Georgia"/>
              </a:rPr>
              <a:t>Operations — </a:t>
            </a:r>
            <a:r>
              <a:rPr b="1" lang="en-US" sz="1600">
                <a:solidFill>
                  <a:srgbClr val="990000"/>
                </a:solidFill>
                <a:latin typeface="Georgia"/>
                <a:ea typeface="Georgia"/>
                <a:cs typeface="Georgia"/>
                <a:sym typeface="Georgia"/>
              </a:rPr>
              <a:t>Revenue Breakdown</a:t>
            </a:r>
            <a:endParaRPr b="0" i="0" sz="1600" u="none" cap="none" strike="noStrike">
              <a:solidFill>
                <a:schemeClr val="dk1"/>
              </a:solidFill>
              <a:latin typeface="Calibri"/>
              <a:ea typeface="Calibri"/>
              <a:cs typeface="Calibri"/>
              <a:sym typeface="Calibri"/>
            </a:endParaRPr>
          </a:p>
        </p:txBody>
      </p:sp>
      <p:sp>
        <p:nvSpPr>
          <p:cNvPr id="59" name="Google Shape;59;g3e666164aa6_4_8"/>
          <p:cNvSpPr/>
          <p:nvPr/>
        </p:nvSpPr>
        <p:spPr>
          <a:xfrm>
            <a:off x="457200" y="2697513"/>
            <a:ext cx="2788800" cy="2194500"/>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g3e666164aa6_4_8"/>
          <p:cNvSpPr/>
          <p:nvPr/>
        </p:nvSpPr>
        <p:spPr>
          <a:xfrm>
            <a:off x="457200" y="2697513"/>
            <a:ext cx="2788800" cy="640200"/>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g3e666164aa6_4_8"/>
          <p:cNvSpPr/>
          <p:nvPr/>
        </p:nvSpPr>
        <p:spPr>
          <a:xfrm>
            <a:off x="594360" y="2788953"/>
            <a:ext cx="251460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600"/>
              <a:buFont typeface="Georgia"/>
              <a:buNone/>
            </a:pPr>
            <a:r>
              <a:rPr b="1" i="0" lang="en-US" sz="1600" u="none" cap="none" strike="noStrike">
                <a:solidFill>
                  <a:srgbClr val="FFC72C"/>
                </a:solidFill>
                <a:latin typeface="Georgia"/>
                <a:ea typeface="Georgia"/>
                <a:cs typeface="Georgia"/>
                <a:sym typeface="Georgia"/>
              </a:rPr>
              <a:t>CDBU</a:t>
            </a:r>
            <a:endParaRPr b="0" i="0" sz="1600" u="none" cap="none" strike="noStrike">
              <a:solidFill>
                <a:schemeClr val="dk1"/>
              </a:solidFill>
              <a:latin typeface="Calibri"/>
              <a:ea typeface="Calibri"/>
              <a:cs typeface="Calibri"/>
              <a:sym typeface="Calibri"/>
            </a:endParaRPr>
          </a:p>
        </p:txBody>
      </p:sp>
      <p:sp>
        <p:nvSpPr>
          <p:cNvPr id="62" name="Google Shape;62;g3e666164aa6_4_8"/>
          <p:cNvSpPr/>
          <p:nvPr/>
        </p:nvSpPr>
        <p:spPr>
          <a:xfrm>
            <a:off x="594360" y="3063273"/>
            <a:ext cx="251460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AF7EF"/>
              </a:buClr>
              <a:buSzPts val="1000"/>
              <a:buFont typeface="Calibri"/>
              <a:buNone/>
            </a:pPr>
            <a:r>
              <a:rPr lang="en-US" sz="1000">
                <a:solidFill>
                  <a:srgbClr val="FAF7EF"/>
                </a:solidFill>
                <a:latin typeface="Calibri"/>
                <a:ea typeface="Calibri"/>
                <a:cs typeface="Calibri"/>
                <a:sym typeface="Calibri"/>
              </a:rPr>
              <a:t>Core Data Center Business Unit</a:t>
            </a:r>
            <a:endParaRPr b="0" i="0" sz="1000" u="none" cap="none" strike="noStrike">
              <a:solidFill>
                <a:schemeClr val="dk1"/>
              </a:solidFill>
              <a:latin typeface="Calibri"/>
              <a:ea typeface="Calibri"/>
              <a:cs typeface="Calibri"/>
              <a:sym typeface="Calibri"/>
            </a:endParaRPr>
          </a:p>
        </p:txBody>
      </p:sp>
      <p:sp>
        <p:nvSpPr>
          <p:cNvPr id="63" name="Google Shape;63;g3e666164aa6_4_8"/>
          <p:cNvSpPr/>
          <p:nvPr/>
        </p:nvSpPr>
        <p:spPr>
          <a:xfrm>
            <a:off x="594360" y="3474753"/>
            <a:ext cx="25146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800"/>
              <a:buFont typeface="Georgia"/>
              <a:buNone/>
            </a:pPr>
            <a:r>
              <a:rPr b="1" i="0" lang="en-US" sz="1800" u="none" cap="none" strike="noStrike">
                <a:solidFill>
                  <a:srgbClr val="990000"/>
                </a:solidFill>
                <a:latin typeface="Georgia"/>
                <a:ea typeface="Georgia"/>
                <a:cs typeface="Georgia"/>
                <a:sym typeface="Georgia"/>
              </a:rPr>
              <a:t>$13,524M (36%)</a:t>
            </a:r>
            <a:endParaRPr b="0" i="0" sz="1800" u="none" cap="none" strike="noStrike">
              <a:solidFill>
                <a:schemeClr val="dk1"/>
              </a:solidFill>
              <a:latin typeface="Calibri"/>
              <a:ea typeface="Calibri"/>
              <a:cs typeface="Calibri"/>
              <a:sym typeface="Calibri"/>
            </a:endParaRPr>
          </a:p>
        </p:txBody>
      </p:sp>
      <p:sp>
        <p:nvSpPr>
          <p:cNvPr id="64" name="Google Shape;64;g3e666164aa6_4_8"/>
          <p:cNvSpPr/>
          <p:nvPr/>
        </p:nvSpPr>
        <p:spPr>
          <a:xfrm>
            <a:off x="594360" y="3840513"/>
            <a:ext cx="251460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8A8A8A"/>
              </a:buClr>
              <a:buSzPts val="900"/>
              <a:buFont typeface="Calibri"/>
              <a:buNone/>
            </a:pPr>
            <a:r>
              <a:rPr b="0" i="1" lang="en-US" sz="900" u="none" cap="none" strike="noStrike">
                <a:solidFill>
                  <a:srgbClr val="8A8A8A"/>
                </a:solidFill>
                <a:latin typeface="Calibri"/>
                <a:ea typeface="Calibri"/>
                <a:cs typeface="Calibri"/>
                <a:sym typeface="Calibri"/>
              </a:rPr>
              <a:t>FY25 revenue</a:t>
            </a:r>
            <a:endParaRPr b="0" i="0" sz="900" u="none" cap="none" strike="noStrike">
              <a:solidFill>
                <a:schemeClr val="dk1"/>
              </a:solidFill>
              <a:latin typeface="Calibri"/>
              <a:ea typeface="Calibri"/>
              <a:cs typeface="Calibri"/>
              <a:sym typeface="Calibri"/>
            </a:endParaRPr>
          </a:p>
        </p:txBody>
      </p:sp>
      <p:sp>
        <p:nvSpPr>
          <p:cNvPr id="65" name="Google Shape;65;g3e666164aa6_4_8"/>
          <p:cNvSpPr/>
          <p:nvPr/>
        </p:nvSpPr>
        <p:spPr>
          <a:xfrm>
            <a:off x="3337560" y="2697513"/>
            <a:ext cx="2788800" cy="2194500"/>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g3e666164aa6_4_8"/>
          <p:cNvSpPr/>
          <p:nvPr/>
        </p:nvSpPr>
        <p:spPr>
          <a:xfrm>
            <a:off x="594360" y="4114833"/>
            <a:ext cx="2514600" cy="6858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000"/>
              <a:buFont typeface="Calibri"/>
              <a:buNone/>
            </a:pPr>
            <a:r>
              <a:rPr lang="en-US" sz="1000">
                <a:solidFill>
                  <a:srgbClr val="232323"/>
                </a:solidFill>
                <a:latin typeface="Calibri"/>
                <a:ea typeface="Calibri"/>
                <a:cs typeface="Calibri"/>
                <a:sym typeface="Calibri"/>
              </a:rPr>
              <a:t>Solutions for servers and traditional data center infrastructure outside of hyperscale </a:t>
            </a:r>
            <a:endParaRPr b="0" i="0" sz="1000" u="none" cap="none" strike="noStrike">
              <a:solidFill>
                <a:schemeClr val="dk1"/>
              </a:solidFill>
              <a:latin typeface="Calibri"/>
              <a:ea typeface="Calibri"/>
              <a:cs typeface="Calibri"/>
              <a:sym typeface="Calibri"/>
            </a:endParaRPr>
          </a:p>
        </p:txBody>
      </p:sp>
      <p:sp>
        <p:nvSpPr>
          <p:cNvPr id="67" name="Google Shape;67;g3e666164aa6_4_8"/>
          <p:cNvSpPr/>
          <p:nvPr/>
        </p:nvSpPr>
        <p:spPr>
          <a:xfrm>
            <a:off x="3337560" y="2697513"/>
            <a:ext cx="2788800" cy="640200"/>
          </a:xfrm>
          <a:prstGeom prst="rect">
            <a:avLst/>
          </a:prstGeom>
          <a:solidFill>
            <a:srgbClr val="7A1111"/>
          </a:solidFill>
          <a:ln cap="flat" cmpd="sng" w="12700">
            <a:solidFill>
              <a:srgbClr val="7A111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g3e666164aa6_4_8"/>
          <p:cNvSpPr/>
          <p:nvPr/>
        </p:nvSpPr>
        <p:spPr>
          <a:xfrm>
            <a:off x="3474720" y="2788953"/>
            <a:ext cx="251460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600"/>
              <a:buFont typeface="Georgia"/>
              <a:buNone/>
            </a:pPr>
            <a:r>
              <a:rPr b="1" i="0" lang="en-US" sz="1600" u="none" cap="none" strike="noStrike">
                <a:solidFill>
                  <a:srgbClr val="FFC72C"/>
                </a:solidFill>
                <a:latin typeface="Georgia"/>
                <a:ea typeface="Georgia"/>
                <a:cs typeface="Georgia"/>
                <a:sym typeface="Georgia"/>
              </a:rPr>
              <a:t>MCBU</a:t>
            </a:r>
            <a:endParaRPr b="0" i="0" sz="1600" u="none" cap="none" strike="noStrike">
              <a:solidFill>
                <a:schemeClr val="dk1"/>
              </a:solidFill>
              <a:latin typeface="Calibri"/>
              <a:ea typeface="Calibri"/>
              <a:cs typeface="Calibri"/>
              <a:sym typeface="Calibri"/>
            </a:endParaRPr>
          </a:p>
        </p:txBody>
      </p:sp>
      <p:sp>
        <p:nvSpPr>
          <p:cNvPr id="69" name="Google Shape;69;g3e666164aa6_4_8"/>
          <p:cNvSpPr/>
          <p:nvPr/>
        </p:nvSpPr>
        <p:spPr>
          <a:xfrm>
            <a:off x="3474720" y="3063273"/>
            <a:ext cx="251460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AF7EF"/>
              </a:buClr>
              <a:buSzPts val="1000"/>
              <a:buFont typeface="Calibri"/>
              <a:buNone/>
            </a:pPr>
            <a:r>
              <a:rPr b="0" i="0" lang="en-US" sz="1000" u="none" cap="none" strike="noStrike">
                <a:solidFill>
                  <a:srgbClr val="FAF7EF"/>
                </a:solidFill>
                <a:latin typeface="Calibri"/>
                <a:ea typeface="Calibri"/>
                <a:cs typeface="Calibri"/>
                <a:sym typeface="Calibri"/>
              </a:rPr>
              <a:t>Mobile &amp; Client Busines</a:t>
            </a:r>
            <a:r>
              <a:rPr lang="en-US" sz="1000">
                <a:solidFill>
                  <a:srgbClr val="FAF7EF"/>
                </a:solidFill>
                <a:latin typeface="Calibri"/>
                <a:ea typeface="Calibri"/>
                <a:cs typeface="Calibri"/>
                <a:sym typeface="Calibri"/>
              </a:rPr>
              <a:t>s Unit</a:t>
            </a:r>
            <a:endParaRPr b="0" i="0" sz="1000" u="none" cap="none" strike="noStrike">
              <a:solidFill>
                <a:schemeClr val="dk1"/>
              </a:solidFill>
              <a:latin typeface="Calibri"/>
              <a:ea typeface="Calibri"/>
              <a:cs typeface="Calibri"/>
              <a:sym typeface="Calibri"/>
            </a:endParaRPr>
          </a:p>
        </p:txBody>
      </p:sp>
      <p:sp>
        <p:nvSpPr>
          <p:cNvPr id="70" name="Google Shape;70;g3e666164aa6_4_8"/>
          <p:cNvSpPr/>
          <p:nvPr/>
        </p:nvSpPr>
        <p:spPr>
          <a:xfrm>
            <a:off x="3474720" y="3474753"/>
            <a:ext cx="25146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800"/>
              <a:buFont typeface="Georgia"/>
              <a:buNone/>
            </a:pPr>
            <a:r>
              <a:rPr b="1" i="0" lang="en-US" sz="1800" u="none" cap="none" strike="noStrike">
                <a:solidFill>
                  <a:srgbClr val="990000"/>
                </a:solidFill>
                <a:latin typeface="Georgia"/>
                <a:ea typeface="Georgia"/>
                <a:cs typeface="Georgia"/>
                <a:sym typeface="Georgia"/>
              </a:rPr>
              <a:t>$11,859M </a:t>
            </a:r>
            <a:r>
              <a:rPr b="1" lang="en-US" sz="1800">
                <a:solidFill>
                  <a:srgbClr val="990000"/>
                </a:solidFill>
                <a:latin typeface="Georgia"/>
                <a:ea typeface="Georgia"/>
                <a:cs typeface="Georgia"/>
                <a:sym typeface="Georgia"/>
              </a:rPr>
              <a:t>(32%)</a:t>
            </a:r>
            <a:endParaRPr b="0" i="0" sz="1800" u="none" cap="none" strike="noStrike">
              <a:solidFill>
                <a:schemeClr val="dk1"/>
              </a:solidFill>
              <a:latin typeface="Calibri"/>
              <a:ea typeface="Calibri"/>
              <a:cs typeface="Calibri"/>
              <a:sym typeface="Calibri"/>
            </a:endParaRPr>
          </a:p>
        </p:txBody>
      </p:sp>
      <p:sp>
        <p:nvSpPr>
          <p:cNvPr id="71" name="Google Shape;71;g3e666164aa6_4_8"/>
          <p:cNvSpPr/>
          <p:nvPr/>
        </p:nvSpPr>
        <p:spPr>
          <a:xfrm>
            <a:off x="3474720" y="3840513"/>
            <a:ext cx="251460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8A8A8A"/>
              </a:buClr>
              <a:buSzPts val="900"/>
              <a:buFont typeface="Calibri"/>
              <a:buNone/>
            </a:pPr>
            <a:r>
              <a:rPr b="0" i="1" lang="en-US" sz="900" u="none" cap="none" strike="noStrike">
                <a:solidFill>
                  <a:srgbClr val="8A8A8A"/>
                </a:solidFill>
                <a:latin typeface="Calibri"/>
                <a:ea typeface="Calibri"/>
                <a:cs typeface="Calibri"/>
                <a:sym typeface="Calibri"/>
              </a:rPr>
              <a:t>FY25 revenue</a:t>
            </a:r>
            <a:endParaRPr b="0" i="0" sz="900" u="none" cap="none" strike="noStrike">
              <a:solidFill>
                <a:schemeClr val="dk1"/>
              </a:solidFill>
              <a:latin typeface="Calibri"/>
              <a:ea typeface="Calibri"/>
              <a:cs typeface="Calibri"/>
              <a:sym typeface="Calibri"/>
            </a:endParaRPr>
          </a:p>
        </p:txBody>
      </p:sp>
      <p:sp>
        <p:nvSpPr>
          <p:cNvPr id="72" name="Google Shape;72;g3e666164aa6_4_8"/>
          <p:cNvSpPr/>
          <p:nvPr/>
        </p:nvSpPr>
        <p:spPr>
          <a:xfrm>
            <a:off x="3474720" y="4114833"/>
            <a:ext cx="2514600" cy="6858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000"/>
              <a:buFont typeface="Calibri"/>
              <a:buNone/>
            </a:pPr>
            <a:r>
              <a:rPr lang="en-US" sz="1000">
                <a:solidFill>
                  <a:srgbClr val="232323"/>
                </a:solidFill>
                <a:latin typeface="Calibri"/>
                <a:ea typeface="Calibri"/>
                <a:cs typeface="Calibri"/>
                <a:sym typeface="Calibri"/>
              </a:rPr>
              <a:t>Storage for smartphones, PCs and other consumer products</a:t>
            </a:r>
            <a:endParaRPr b="0" i="0" sz="1000" u="none" cap="none" strike="noStrike">
              <a:solidFill>
                <a:schemeClr val="dk1"/>
              </a:solidFill>
              <a:latin typeface="Calibri"/>
              <a:ea typeface="Calibri"/>
              <a:cs typeface="Calibri"/>
              <a:sym typeface="Calibri"/>
            </a:endParaRPr>
          </a:p>
        </p:txBody>
      </p:sp>
      <p:sp>
        <p:nvSpPr>
          <p:cNvPr id="73" name="Google Shape;73;g3e666164aa6_4_8"/>
          <p:cNvSpPr/>
          <p:nvPr/>
        </p:nvSpPr>
        <p:spPr>
          <a:xfrm>
            <a:off x="6217920" y="2697513"/>
            <a:ext cx="2788800" cy="2194500"/>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g3e666164aa6_4_8"/>
          <p:cNvSpPr/>
          <p:nvPr/>
        </p:nvSpPr>
        <p:spPr>
          <a:xfrm>
            <a:off x="6217920" y="2697513"/>
            <a:ext cx="2788800" cy="640200"/>
          </a:xfrm>
          <a:prstGeom prst="rect">
            <a:avLst/>
          </a:prstGeom>
          <a:solidFill>
            <a:srgbClr val="B8332C"/>
          </a:solidFill>
          <a:ln cap="flat" cmpd="sng" w="12700">
            <a:solidFill>
              <a:srgbClr val="B833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g3e666164aa6_4_8"/>
          <p:cNvSpPr/>
          <p:nvPr/>
        </p:nvSpPr>
        <p:spPr>
          <a:xfrm>
            <a:off x="6355080" y="2788953"/>
            <a:ext cx="251460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600"/>
              <a:buFont typeface="Georgia"/>
              <a:buNone/>
            </a:pPr>
            <a:r>
              <a:rPr b="1" i="0" lang="en-US" sz="1600" u="none" cap="none" strike="noStrike">
                <a:solidFill>
                  <a:srgbClr val="FFC72C"/>
                </a:solidFill>
                <a:latin typeface="Georgia"/>
                <a:ea typeface="Georgia"/>
                <a:cs typeface="Georgia"/>
                <a:sym typeface="Georgia"/>
              </a:rPr>
              <a:t>CMBU</a:t>
            </a:r>
            <a:endParaRPr b="0" i="0" sz="1600" u="none" cap="none" strike="noStrike">
              <a:solidFill>
                <a:schemeClr val="dk1"/>
              </a:solidFill>
              <a:latin typeface="Calibri"/>
              <a:ea typeface="Calibri"/>
              <a:cs typeface="Calibri"/>
              <a:sym typeface="Calibri"/>
            </a:endParaRPr>
          </a:p>
        </p:txBody>
      </p:sp>
      <p:sp>
        <p:nvSpPr>
          <p:cNvPr id="76" name="Google Shape;76;g3e666164aa6_4_8"/>
          <p:cNvSpPr/>
          <p:nvPr/>
        </p:nvSpPr>
        <p:spPr>
          <a:xfrm>
            <a:off x="6355080" y="3063273"/>
            <a:ext cx="251460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AF7EF"/>
              </a:buClr>
              <a:buSzPts val="1000"/>
              <a:buFont typeface="Calibri"/>
              <a:buNone/>
            </a:pPr>
            <a:r>
              <a:rPr lang="en-US" sz="1000">
                <a:solidFill>
                  <a:srgbClr val="FAF7EF"/>
                </a:solidFill>
                <a:latin typeface="Calibri"/>
                <a:ea typeface="Calibri"/>
                <a:cs typeface="Calibri"/>
                <a:sym typeface="Calibri"/>
              </a:rPr>
              <a:t>Cloud Memory Business Unit</a:t>
            </a:r>
            <a:endParaRPr b="0" i="0" sz="1000" u="none" cap="none" strike="noStrike">
              <a:solidFill>
                <a:schemeClr val="dk1"/>
              </a:solidFill>
              <a:latin typeface="Calibri"/>
              <a:ea typeface="Calibri"/>
              <a:cs typeface="Calibri"/>
              <a:sym typeface="Calibri"/>
            </a:endParaRPr>
          </a:p>
        </p:txBody>
      </p:sp>
      <p:sp>
        <p:nvSpPr>
          <p:cNvPr id="77" name="Google Shape;77;g3e666164aa6_4_8"/>
          <p:cNvSpPr/>
          <p:nvPr/>
        </p:nvSpPr>
        <p:spPr>
          <a:xfrm>
            <a:off x="6355080" y="3474753"/>
            <a:ext cx="25146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800"/>
              <a:buFont typeface="Georgia"/>
              <a:buNone/>
            </a:pPr>
            <a:r>
              <a:rPr b="1" i="0" lang="en-US" sz="1800" u="none" cap="none" strike="noStrike">
                <a:solidFill>
                  <a:srgbClr val="990000"/>
                </a:solidFill>
                <a:latin typeface="Georgia"/>
                <a:ea typeface="Georgia"/>
                <a:cs typeface="Georgia"/>
                <a:sym typeface="Georgia"/>
              </a:rPr>
              <a:t>$7,229M (</a:t>
            </a:r>
            <a:r>
              <a:rPr b="1" lang="en-US" sz="1800">
                <a:solidFill>
                  <a:srgbClr val="990000"/>
                </a:solidFill>
                <a:latin typeface="Georgia"/>
                <a:ea typeface="Georgia"/>
                <a:cs typeface="Georgia"/>
                <a:sym typeface="Georgia"/>
              </a:rPr>
              <a:t>19%)</a:t>
            </a:r>
            <a:endParaRPr b="0" i="0" sz="1800" u="none" cap="none" strike="noStrike">
              <a:solidFill>
                <a:schemeClr val="dk1"/>
              </a:solidFill>
              <a:latin typeface="Calibri"/>
              <a:ea typeface="Calibri"/>
              <a:cs typeface="Calibri"/>
              <a:sym typeface="Calibri"/>
            </a:endParaRPr>
          </a:p>
        </p:txBody>
      </p:sp>
      <p:sp>
        <p:nvSpPr>
          <p:cNvPr id="78" name="Google Shape;78;g3e666164aa6_4_8"/>
          <p:cNvSpPr/>
          <p:nvPr/>
        </p:nvSpPr>
        <p:spPr>
          <a:xfrm>
            <a:off x="6355080" y="3840513"/>
            <a:ext cx="251460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8A8A8A"/>
              </a:buClr>
              <a:buSzPts val="900"/>
              <a:buFont typeface="Calibri"/>
              <a:buNone/>
            </a:pPr>
            <a:r>
              <a:rPr b="0" i="1" lang="en-US" sz="900" u="none" cap="none" strike="noStrike">
                <a:solidFill>
                  <a:srgbClr val="8A8A8A"/>
                </a:solidFill>
                <a:latin typeface="Calibri"/>
                <a:ea typeface="Calibri"/>
                <a:cs typeface="Calibri"/>
                <a:sym typeface="Calibri"/>
              </a:rPr>
              <a:t>FY25 revenue</a:t>
            </a:r>
            <a:endParaRPr b="0" i="0" sz="900" u="none" cap="none" strike="noStrike">
              <a:solidFill>
                <a:schemeClr val="dk1"/>
              </a:solidFill>
              <a:latin typeface="Calibri"/>
              <a:ea typeface="Calibri"/>
              <a:cs typeface="Calibri"/>
              <a:sym typeface="Calibri"/>
            </a:endParaRPr>
          </a:p>
        </p:txBody>
      </p:sp>
      <p:sp>
        <p:nvSpPr>
          <p:cNvPr id="79" name="Google Shape;79;g3e666164aa6_4_8"/>
          <p:cNvSpPr/>
          <p:nvPr/>
        </p:nvSpPr>
        <p:spPr>
          <a:xfrm>
            <a:off x="6355080" y="4114833"/>
            <a:ext cx="2514600" cy="6858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000"/>
              <a:buFont typeface="Calibri"/>
              <a:buNone/>
            </a:pPr>
            <a:r>
              <a:rPr lang="en-US" sz="1000">
                <a:solidFill>
                  <a:srgbClr val="232323"/>
                </a:solidFill>
                <a:latin typeface="Calibri"/>
                <a:ea typeface="Calibri"/>
                <a:cs typeface="Calibri"/>
                <a:sym typeface="Calibri"/>
              </a:rPr>
              <a:t>Catered to hyperscalers and data center customers powering AI &amp; cloud computing</a:t>
            </a:r>
            <a:endParaRPr sz="1000">
              <a:solidFill>
                <a:srgbClr val="232323"/>
              </a:solidFill>
              <a:latin typeface="Calibri"/>
              <a:ea typeface="Calibri"/>
              <a:cs typeface="Calibri"/>
              <a:sym typeface="Calibri"/>
            </a:endParaRPr>
          </a:p>
        </p:txBody>
      </p:sp>
      <p:sp>
        <p:nvSpPr>
          <p:cNvPr id="80" name="Google Shape;80;g3e666164aa6_4_8"/>
          <p:cNvSpPr/>
          <p:nvPr/>
        </p:nvSpPr>
        <p:spPr>
          <a:xfrm>
            <a:off x="9098280" y="2697513"/>
            <a:ext cx="2788800" cy="2194500"/>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g3e666164aa6_4_8"/>
          <p:cNvSpPr/>
          <p:nvPr/>
        </p:nvSpPr>
        <p:spPr>
          <a:xfrm>
            <a:off x="9098280" y="2697513"/>
            <a:ext cx="2788800" cy="640200"/>
          </a:xfrm>
          <a:prstGeom prst="rect">
            <a:avLst/>
          </a:prstGeom>
          <a:solidFill>
            <a:srgbClr val="232323"/>
          </a:solidFill>
          <a:ln cap="flat" cmpd="sng" w="12700">
            <a:solidFill>
              <a:srgbClr val="23232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g3e666164aa6_4_8"/>
          <p:cNvSpPr/>
          <p:nvPr/>
        </p:nvSpPr>
        <p:spPr>
          <a:xfrm>
            <a:off x="9235440" y="2788953"/>
            <a:ext cx="251460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600"/>
              <a:buFont typeface="Georgia"/>
              <a:buNone/>
            </a:pPr>
            <a:r>
              <a:rPr b="1" i="0" lang="en-US" sz="1600" u="none" cap="none" strike="noStrike">
                <a:solidFill>
                  <a:srgbClr val="FFC72C"/>
                </a:solidFill>
                <a:latin typeface="Georgia"/>
                <a:ea typeface="Georgia"/>
                <a:cs typeface="Georgia"/>
                <a:sym typeface="Georgia"/>
              </a:rPr>
              <a:t>AEBU</a:t>
            </a:r>
            <a:endParaRPr b="0" i="0" sz="1600" u="none" cap="none" strike="noStrike">
              <a:solidFill>
                <a:schemeClr val="dk1"/>
              </a:solidFill>
              <a:latin typeface="Calibri"/>
              <a:ea typeface="Calibri"/>
              <a:cs typeface="Calibri"/>
              <a:sym typeface="Calibri"/>
            </a:endParaRPr>
          </a:p>
        </p:txBody>
      </p:sp>
      <p:sp>
        <p:nvSpPr>
          <p:cNvPr id="83" name="Google Shape;83;g3e666164aa6_4_8"/>
          <p:cNvSpPr/>
          <p:nvPr/>
        </p:nvSpPr>
        <p:spPr>
          <a:xfrm>
            <a:off x="9235440" y="3063273"/>
            <a:ext cx="251460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AF7EF"/>
              </a:buClr>
              <a:buSzPts val="1000"/>
              <a:buFont typeface="Calibri"/>
              <a:buNone/>
            </a:pPr>
            <a:r>
              <a:rPr b="0" i="0" lang="en-US" sz="1000" u="none" cap="none" strike="noStrike">
                <a:solidFill>
                  <a:srgbClr val="FAF7EF"/>
                </a:solidFill>
                <a:latin typeface="Calibri"/>
                <a:ea typeface="Calibri"/>
                <a:cs typeface="Calibri"/>
                <a:sym typeface="Calibri"/>
              </a:rPr>
              <a:t>Auto &amp; Embedded Business Unit</a:t>
            </a:r>
            <a:endParaRPr b="0" i="0" sz="1000" u="none" cap="none" strike="noStrike">
              <a:solidFill>
                <a:schemeClr val="dk1"/>
              </a:solidFill>
              <a:latin typeface="Calibri"/>
              <a:ea typeface="Calibri"/>
              <a:cs typeface="Calibri"/>
              <a:sym typeface="Calibri"/>
            </a:endParaRPr>
          </a:p>
        </p:txBody>
      </p:sp>
      <p:sp>
        <p:nvSpPr>
          <p:cNvPr id="84" name="Google Shape;84;g3e666164aa6_4_8"/>
          <p:cNvSpPr/>
          <p:nvPr/>
        </p:nvSpPr>
        <p:spPr>
          <a:xfrm>
            <a:off x="9235440" y="3474753"/>
            <a:ext cx="25146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800"/>
              <a:buFont typeface="Georgia"/>
              <a:buNone/>
            </a:pPr>
            <a:r>
              <a:rPr b="1" i="0" lang="en-US" sz="1800" u="none" cap="none" strike="noStrike">
                <a:solidFill>
                  <a:srgbClr val="990000"/>
                </a:solidFill>
                <a:latin typeface="Georgia"/>
                <a:ea typeface="Georgia"/>
                <a:cs typeface="Georgia"/>
                <a:sym typeface="Georgia"/>
              </a:rPr>
              <a:t>$4,753M (13%)</a:t>
            </a:r>
            <a:endParaRPr b="0" i="0" sz="1800" u="none" cap="none" strike="noStrike">
              <a:solidFill>
                <a:schemeClr val="dk1"/>
              </a:solidFill>
              <a:latin typeface="Calibri"/>
              <a:ea typeface="Calibri"/>
              <a:cs typeface="Calibri"/>
              <a:sym typeface="Calibri"/>
            </a:endParaRPr>
          </a:p>
        </p:txBody>
      </p:sp>
      <p:sp>
        <p:nvSpPr>
          <p:cNvPr id="85" name="Google Shape;85;g3e666164aa6_4_8"/>
          <p:cNvSpPr/>
          <p:nvPr/>
        </p:nvSpPr>
        <p:spPr>
          <a:xfrm>
            <a:off x="9235440" y="3840513"/>
            <a:ext cx="251460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8A8A8A"/>
              </a:buClr>
              <a:buSzPts val="900"/>
              <a:buFont typeface="Calibri"/>
              <a:buNone/>
            </a:pPr>
            <a:r>
              <a:rPr b="0" i="1" lang="en-US" sz="900" u="none" cap="none" strike="noStrike">
                <a:solidFill>
                  <a:srgbClr val="8A8A8A"/>
                </a:solidFill>
                <a:latin typeface="Calibri"/>
                <a:ea typeface="Calibri"/>
                <a:cs typeface="Calibri"/>
                <a:sym typeface="Calibri"/>
              </a:rPr>
              <a:t>FY25 revenue</a:t>
            </a:r>
            <a:endParaRPr b="0" i="0" sz="900" u="none" cap="none" strike="noStrike">
              <a:solidFill>
                <a:schemeClr val="dk1"/>
              </a:solidFill>
              <a:latin typeface="Calibri"/>
              <a:ea typeface="Calibri"/>
              <a:cs typeface="Calibri"/>
              <a:sym typeface="Calibri"/>
            </a:endParaRPr>
          </a:p>
        </p:txBody>
      </p:sp>
      <p:sp>
        <p:nvSpPr>
          <p:cNvPr id="86" name="Google Shape;86;g3e666164aa6_4_8"/>
          <p:cNvSpPr/>
          <p:nvPr/>
        </p:nvSpPr>
        <p:spPr>
          <a:xfrm>
            <a:off x="9235440" y="4114833"/>
            <a:ext cx="2514600" cy="6858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000"/>
              <a:buFont typeface="Calibri"/>
              <a:buNone/>
            </a:pPr>
            <a:r>
              <a:rPr lang="en-US" sz="1000">
                <a:solidFill>
                  <a:srgbClr val="232323"/>
                </a:solidFill>
                <a:latin typeface="Calibri"/>
                <a:ea typeface="Calibri"/>
                <a:cs typeface="Calibri"/>
                <a:sym typeface="Calibri"/>
              </a:rPr>
              <a:t>Auto &amp; industrial applications</a:t>
            </a:r>
            <a:endParaRPr b="0" i="0" sz="1000" u="none" cap="none" strike="noStrike">
              <a:solidFill>
                <a:schemeClr val="dk1"/>
              </a:solidFill>
              <a:latin typeface="Calibri"/>
              <a:ea typeface="Calibri"/>
              <a:cs typeface="Calibri"/>
              <a:sym typeface="Calibri"/>
            </a:endParaRPr>
          </a:p>
        </p:txBody>
      </p:sp>
      <p:sp>
        <p:nvSpPr>
          <p:cNvPr id="87" name="Google Shape;87;g3e666164aa6_4_8"/>
          <p:cNvSpPr/>
          <p:nvPr/>
        </p:nvSpPr>
        <p:spPr>
          <a:xfrm>
            <a:off x="0" y="6510528"/>
            <a:ext cx="12191700" cy="347400"/>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g3e666164aa6_4_8"/>
          <p:cNvSpPr/>
          <p:nvPr/>
        </p:nvSpPr>
        <p:spPr>
          <a:xfrm>
            <a:off x="0" y="6510528"/>
            <a:ext cx="12191700" cy="36600"/>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g3e666164aa6_4_8"/>
          <p:cNvSpPr/>
          <p:nvPr/>
        </p:nvSpPr>
        <p:spPr>
          <a:xfrm>
            <a:off x="365760" y="6556248"/>
            <a:ext cx="7132200" cy="274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AF7EF"/>
              </a:buClr>
              <a:buSzPts val="900"/>
              <a:buFont typeface="Calibri"/>
              <a:buNone/>
            </a:pPr>
            <a:r>
              <a:t/>
            </a:r>
            <a:endParaRPr b="0" i="0" sz="900" u="none" cap="none" strike="noStrike">
              <a:solidFill>
                <a:schemeClr val="dk1"/>
              </a:solidFill>
              <a:latin typeface="Calibri"/>
              <a:ea typeface="Calibri"/>
              <a:cs typeface="Calibri"/>
              <a:sym typeface="Calibri"/>
            </a:endParaRPr>
          </a:p>
        </p:txBody>
      </p:sp>
      <p:sp>
        <p:nvSpPr>
          <p:cNvPr id="90" name="Google Shape;90;g3e666164aa6_4_8"/>
          <p:cNvSpPr/>
          <p:nvPr/>
        </p:nvSpPr>
        <p:spPr>
          <a:xfrm>
            <a:off x="7498080" y="6556248"/>
            <a:ext cx="3657600" cy="2742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C72C"/>
              </a:buClr>
              <a:buSzPts val="900"/>
              <a:buFont typeface="Calibri"/>
              <a:buNone/>
            </a:pPr>
            <a:r>
              <a:t/>
            </a:r>
            <a:endParaRPr b="0" i="0" sz="900" u="none" cap="none" strike="noStrike">
              <a:solidFill>
                <a:schemeClr val="dk1"/>
              </a:solidFill>
              <a:latin typeface="Calibri"/>
              <a:ea typeface="Calibri"/>
              <a:cs typeface="Calibri"/>
              <a:sym typeface="Calibri"/>
            </a:endParaRPr>
          </a:p>
        </p:txBody>
      </p:sp>
      <p:sp>
        <p:nvSpPr>
          <p:cNvPr id="91" name="Google Shape;91;g3e666164aa6_4_8"/>
          <p:cNvSpPr/>
          <p:nvPr/>
        </p:nvSpPr>
        <p:spPr>
          <a:xfrm>
            <a:off x="11368735" y="6556248"/>
            <a:ext cx="548700" cy="2742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AF7EF"/>
              </a:buClr>
              <a:buSzPts val="900"/>
              <a:buFont typeface="Calibri"/>
              <a:buNone/>
            </a:pPr>
            <a:r>
              <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7EF"/>
        </a:solidFill>
      </p:bgPr>
    </p:bg>
    <p:spTree>
      <p:nvGrpSpPr>
        <p:cNvPr id="96" name="Shape 96"/>
        <p:cNvGrpSpPr/>
        <p:nvPr/>
      </p:nvGrpSpPr>
      <p:grpSpPr>
        <a:xfrm>
          <a:off x="0" y="0"/>
          <a:ext cx="0" cy="0"/>
          <a:chOff x="0" y="0"/>
          <a:chExt cx="0" cy="0"/>
        </a:xfrm>
      </p:grpSpPr>
      <p:sp>
        <p:nvSpPr>
          <p:cNvPr id="97" name="Google Shape;97;p4"/>
          <p:cNvSpPr/>
          <p:nvPr/>
        </p:nvSpPr>
        <p:spPr>
          <a:xfrm>
            <a:off x="0" y="0"/>
            <a:ext cx="12191695" cy="73152"/>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4"/>
          <p:cNvSpPr/>
          <p:nvPr/>
        </p:nvSpPr>
        <p:spPr>
          <a:xfrm>
            <a:off x="457200" y="201168"/>
            <a:ext cx="91440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99B00"/>
              </a:buClr>
              <a:buSzPts val="1000"/>
              <a:buFont typeface="Calibri"/>
              <a:buNone/>
            </a:pPr>
            <a:r>
              <a:rPr b="1" i="0" lang="en-US" sz="1000" u="none" cap="none" strike="noStrike">
                <a:solidFill>
                  <a:srgbClr val="C99B00"/>
                </a:solidFill>
                <a:latin typeface="Calibri"/>
                <a:ea typeface="Calibri"/>
                <a:cs typeface="Calibri"/>
                <a:sym typeface="Calibri"/>
              </a:rPr>
              <a:t>SECTION 03</a:t>
            </a:r>
            <a:endParaRPr b="0" i="0" sz="1000" u="none" cap="none" strike="noStrike">
              <a:solidFill>
                <a:schemeClr val="dk1"/>
              </a:solidFill>
              <a:latin typeface="Calibri"/>
              <a:ea typeface="Calibri"/>
              <a:cs typeface="Calibri"/>
              <a:sym typeface="Calibri"/>
            </a:endParaRPr>
          </a:p>
        </p:txBody>
      </p:sp>
      <p:sp>
        <p:nvSpPr>
          <p:cNvPr id="99" name="Google Shape;99;p4"/>
          <p:cNvSpPr/>
          <p:nvPr/>
        </p:nvSpPr>
        <p:spPr>
          <a:xfrm>
            <a:off x="457200" y="438912"/>
            <a:ext cx="11247120" cy="5943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2800"/>
              <a:buFont typeface="Georgia"/>
              <a:buNone/>
            </a:pPr>
            <a:r>
              <a:rPr b="0" i="0" lang="en-US" sz="2800" u="none" cap="none" strike="noStrike">
                <a:solidFill>
                  <a:srgbClr val="990000"/>
                </a:solidFill>
                <a:latin typeface="Georgia"/>
                <a:ea typeface="Georgia"/>
                <a:cs typeface="Georgia"/>
                <a:sym typeface="Georgia"/>
              </a:rPr>
              <a:t>Data Collection &amp; Methodology</a:t>
            </a:r>
            <a:endParaRPr b="0" i="0" sz="2800" u="none" cap="none" strike="noStrike">
              <a:solidFill>
                <a:schemeClr val="dk1"/>
              </a:solidFill>
              <a:latin typeface="Calibri"/>
              <a:ea typeface="Calibri"/>
              <a:cs typeface="Calibri"/>
              <a:sym typeface="Calibri"/>
            </a:endParaRPr>
          </a:p>
        </p:txBody>
      </p:sp>
      <p:cxnSp>
        <p:nvCxnSpPr>
          <p:cNvPr id="100" name="Google Shape;100;p4"/>
          <p:cNvCxnSpPr/>
          <p:nvPr/>
        </p:nvCxnSpPr>
        <p:spPr>
          <a:xfrm>
            <a:off x="457200" y="1115568"/>
            <a:ext cx="1005840" cy="0"/>
          </a:xfrm>
          <a:prstGeom prst="straightConnector1">
            <a:avLst/>
          </a:prstGeom>
          <a:noFill/>
          <a:ln cap="flat" cmpd="sng" w="31750">
            <a:solidFill>
              <a:srgbClr val="FFC72C"/>
            </a:solidFill>
            <a:prstDash val="solid"/>
            <a:round/>
            <a:headEnd len="sm" w="sm" type="none"/>
            <a:tailEnd len="sm" w="sm" type="none"/>
          </a:ln>
        </p:spPr>
      </p:cxnSp>
      <p:sp>
        <p:nvSpPr>
          <p:cNvPr id="101" name="Google Shape;101;p4"/>
          <p:cNvSpPr/>
          <p:nvPr/>
        </p:nvSpPr>
        <p:spPr>
          <a:xfrm>
            <a:off x="457200" y="1371600"/>
            <a:ext cx="11247120" cy="6400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102" name="Google Shape;102;p4"/>
          <p:cNvSpPr/>
          <p:nvPr/>
        </p:nvSpPr>
        <p:spPr>
          <a:xfrm>
            <a:off x="457200" y="2194560"/>
            <a:ext cx="3749040" cy="3931920"/>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4"/>
          <p:cNvSpPr/>
          <p:nvPr/>
        </p:nvSpPr>
        <p:spPr>
          <a:xfrm>
            <a:off x="457200" y="2194560"/>
            <a:ext cx="3749040" cy="914400"/>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4"/>
          <p:cNvSpPr/>
          <p:nvPr/>
        </p:nvSpPr>
        <p:spPr>
          <a:xfrm>
            <a:off x="640080" y="2359152"/>
            <a:ext cx="338328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2200"/>
              <a:buFont typeface="Georgia"/>
              <a:buNone/>
            </a:pPr>
            <a:r>
              <a:rPr b="1" i="0" lang="en-US" sz="2200" u="none" cap="none" strike="noStrike">
                <a:solidFill>
                  <a:srgbClr val="FFC72C"/>
                </a:solidFill>
                <a:latin typeface="Georgia"/>
                <a:ea typeface="Georgia"/>
                <a:cs typeface="Georgia"/>
                <a:sym typeface="Georgia"/>
              </a:rPr>
              <a:t>PRIMARY</a:t>
            </a:r>
            <a:endParaRPr b="0" i="0" sz="2200" u="none" cap="none" strike="noStrike">
              <a:solidFill>
                <a:schemeClr val="dk1"/>
              </a:solidFill>
              <a:latin typeface="Calibri"/>
              <a:ea typeface="Calibri"/>
              <a:cs typeface="Calibri"/>
              <a:sym typeface="Calibri"/>
            </a:endParaRPr>
          </a:p>
        </p:txBody>
      </p:sp>
      <p:sp>
        <p:nvSpPr>
          <p:cNvPr id="105" name="Google Shape;105;p4"/>
          <p:cNvSpPr/>
          <p:nvPr/>
        </p:nvSpPr>
        <p:spPr>
          <a:xfrm>
            <a:off x="640080" y="2743200"/>
            <a:ext cx="338328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AF7EF"/>
              </a:buClr>
              <a:buSzPts val="1100"/>
              <a:buFont typeface="Calibri"/>
              <a:buNone/>
            </a:pPr>
            <a:r>
              <a:rPr b="0" i="1" lang="en-US" sz="1100" u="none" cap="none" strike="noStrike">
                <a:solidFill>
                  <a:srgbClr val="FAF7EF"/>
                </a:solidFill>
                <a:latin typeface="Calibri"/>
                <a:ea typeface="Calibri"/>
                <a:cs typeface="Calibri"/>
                <a:sym typeface="Calibri"/>
              </a:rPr>
              <a:t>Company-filed</a:t>
            </a:r>
            <a:endParaRPr b="0" i="0" sz="1100" u="none" cap="none" strike="noStrike">
              <a:solidFill>
                <a:schemeClr val="dk1"/>
              </a:solidFill>
              <a:latin typeface="Calibri"/>
              <a:ea typeface="Calibri"/>
              <a:cs typeface="Calibri"/>
              <a:sym typeface="Calibri"/>
            </a:endParaRPr>
          </a:p>
        </p:txBody>
      </p:sp>
      <p:sp>
        <p:nvSpPr>
          <p:cNvPr id="106" name="Google Shape;106;p4"/>
          <p:cNvSpPr/>
          <p:nvPr/>
        </p:nvSpPr>
        <p:spPr>
          <a:xfrm>
            <a:off x="685800" y="3474720"/>
            <a:ext cx="164592" cy="164592"/>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4"/>
          <p:cNvSpPr/>
          <p:nvPr/>
        </p:nvSpPr>
        <p:spPr>
          <a:xfrm>
            <a:off x="960120" y="3383280"/>
            <a:ext cx="310896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Micron FY25 10-K</a:t>
            </a:r>
            <a:endParaRPr b="0" i="0" sz="1100" u="none" cap="none" strike="noStrike">
              <a:solidFill>
                <a:schemeClr val="dk1"/>
              </a:solidFill>
              <a:latin typeface="Calibri"/>
              <a:ea typeface="Calibri"/>
              <a:cs typeface="Calibri"/>
              <a:sym typeface="Calibri"/>
            </a:endParaRPr>
          </a:p>
        </p:txBody>
      </p:sp>
      <p:sp>
        <p:nvSpPr>
          <p:cNvPr id="108" name="Google Shape;108;p4"/>
          <p:cNvSpPr/>
          <p:nvPr/>
        </p:nvSpPr>
        <p:spPr>
          <a:xfrm>
            <a:off x="685800" y="3977640"/>
            <a:ext cx="164592" cy="164592"/>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4"/>
          <p:cNvSpPr/>
          <p:nvPr/>
        </p:nvSpPr>
        <p:spPr>
          <a:xfrm>
            <a:off x="960120" y="3886200"/>
            <a:ext cx="310896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Most recent 10-Q</a:t>
            </a:r>
            <a:endParaRPr b="0" i="0" sz="1100" u="none" cap="none" strike="noStrike">
              <a:solidFill>
                <a:schemeClr val="dk1"/>
              </a:solidFill>
              <a:latin typeface="Calibri"/>
              <a:ea typeface="Calibri"/>
              <a:cs typeface="Calibri"/>
              <a:sym typeface="Calibri"/>
            </a:endParaRPr>
          </a:p>
        </p:txBody>
      </p:sp>
      <p:sp>
        <p:nvSpPr>
          <p:cNvPr id="110" name="Google Shape;110;p4"/>
          <p:cNvSpPr/>
          <p:nvPr/>
        </p:nvSpPr>
        <p:spPr>
          <a:xfrm>
            <a:off x="685800" y="4480560"/>
            <a:ext cx="164592" cy="164592"/>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4"/>
          <p:cNvSpPr/>
          <p:nvPr/>
        </p:nvSpPr>
        <p:spPr>
          <a:xfrm>
            <a:off x="960120" y="4389120"/>
            <a:ext cx="310896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Earnings releases</a:t>
            </a:r>
            <a:endParaRPr b="0" i="0" sz="1100" u="none" cap="none" strike="noStrike">
              <a:solidFill>
                <a:schemeClr val="dk1"/>
              </a:solidFill>
              <a:latin typeface="Calibri"/>
              <a:ea typeface="Calibri"/>
              <a:cs typeface="Calibri"/>
              <a:sym typeface="Calibri"/>
            </a:endParaRPr>
          </a:p>
        </p:txBody>
      </p:sp>
      <p:sp>
        <p:nvSpPr>
          <p:cNvPr id="112" name="Google Shape;112;p4"/>
          <p:cNvSpPr/>
          <p:nvPr/>
        </p:nvSpPr>
        <p:spPr>
          <a:xfrm>
            <a:off x="685800" y="4983480"/>
            <a:ext cx="164592" cy="164592"/>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4"/>
          <p:cNvSpPr/>
          <p:nvPr/>
        </p:nvSpPr>
        <p:spPr>
          <a:xfrm>
            <a:off x="960120" y="4892040"/>
            <a:ext cx="310896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Proxy statement</a:t>
            </a:r>
            <a:endParaRPr b="0" i="0" sz="1100" u="none" cap="none" strike="noStrike">
              <a:solidFill>
                <a:schemeClr val="dk1"/>
              </a:solidFill>
              <a:latin typeface="Calibri"/>
              <a:ea typeface="Calibri"/>
              <a:cs typeface="Calibri"/>
              <a:sym typeface="Calibri"/>
            </a:endParaRPr>
          </a:p>
        </p:txBody>
      </p:sp>
      <p:sp>
        <p:nvSpPr>
          <p:cNvPr id="114" name="Google Shape;114;p4"/>
          <p:cNvSpPr/>
          <p:nvPr/>
        </p:nvSpPr>
        <p:spPr>
          <a:xfrm>
            <a:off x="4343400" y="2194560"/>
            <a:ext cx="3749040" cy="3931920"/>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4"/>
          <p:cNvSpPr/>
          <p:nvPr/>
        </p:nvSpPr>
        <p:spPr>
          <a:xfrm>
            <a:off x="4343400" y="2194560"/>
            <a:ext cx="3749040" cy="914400"/>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4"/>
          <p:cNvSpPr/>
          <p:nvPr/>
        </p:nvSpPr>
        <p:spPr>
          <a:xfrm>
            <a:off x="4526280" y="2359152"/>
            <a:ext cx="338328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2200"/>
              <a:buFont typeface="Georgia"/>
              <a:buNone/>
            </a:pPr>
            <a:r>
              <a:rPr b="1" i="0" lang="en-US" sz="2200" u="none" cap="none" strike="noStrike">
                <a:solidFill>
                  <a:srgbClr val="FFC72C"/>
                </a:solidFill>
                <a:latin typeface="Georgia"/>
                <a:ea typeface="Georgia"/>
                <a:cs typeface="Georgia"/>
                <a:sym typeface="Georgia"/>
              </a:rPr>
              <a:t>MARKET</a:t>
            </a:r>
            <a:endParaRPr b="0" i="0" sz="2200" u="none" cap="none" strike="noStrike">
              <a:solidFill>
                <a:schemeClr val="dk1"/>
              </a:solidFill>
              <a:latin typeface="Calibri"/>
              <a:ea typeface="Calibri"/>
              <a:cs typeface="Calibri"/>
              <a:sym typeface="Calibri"/>
            </a:endParaRPr>
          </a:p>
        </p:txBody>
      </p:sp>
      <p:sp>
        <p:nvSpPr>
          <p:cNvPr id="117" name="Google Shape;117;p4"/>
          <p:cNvSpPr/>
          <p:nvPr/>
        </p:nvSpPr>
        <p:spPr>
          <a:xfrm>
            <a:off x="4526280" y="2743200"/>
            <a:ext cx="338328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AF7EF"/>
              </a:buClr>
              <a:buSzPts val="1100"/>
              <a:buFont typeface="Calibri"/>
              <a:buNone/>
            </a:pPr>
            <a:r>
              <a:rPr b="0" i="1" lang="en-US" sz="1100" u="none" cap="none" strike="noStrike">
                <a:solidFill>
                  <a:srgbClr val="FAF7EF"/>
                </a:solidFill>
                <a:latin typeface="Calibri"/>
                <a:ea typeface="Calibri"/>
                <a:cs typeface="Calibri"/>
                <a:sym typeface="Calibri"/>
              </a:rPr>
              <a:t>Quotes &amp; multiples</a:t>
            </a:r>
            <a:endParaRPr b="0" i="0" sz="1100" u="none" cap="none" strike="noStrike">
              <a:solidFill>
                <a:schemeClr val="dk1"/>
              </a:solidFill>
              <a:latin typeface="Calibri"/>
              <a:ea typeface="Calibri"/>
              <a:cs typeface="Calibri"/>
              <a:sym typeface="Calibri"/>
            </a:endParaRPr>
          </a:p>
        </p:txBody>
      </p:sp>
      <p:sp>
        <p:nvSpPr>
          <p:cNvPr id="118" name="Google Shape;118;p4"/>
          <p:cNvSpPr/>
          <p:nvPr/>
        </p:nvSpPr>
        <p:spPr>
          <a:xfrm>
            <a:off x="4572000" y="3474720"/>
            <a:ext cx="164592" cy="164592"/>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4"/>
          <p:cNvSpPr/>
          <p:nvPr/>
        </p:nvSpPr>
        <p:spPr>
          <a:xfrm>
            <a:off x="4846320" y="3383280"/>
            <a:ext cx="310896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Bloomberg / Yahoo Finance</a:t>
            </a:r>
            <a:endParaRPr b="0" i="0" sz="1100" u="none" cap="none" strike="noStrike">
              <a:solidFill>
                <a:schemeClr val="dk1"/>
              </a:solidFill>
              <a:latin typeface="Calibri"/>
              <a:ea typeface="Calibri"/>
              <a:cs typeface="Calibri"/>
              <a:sym typeface="Calibri"/>
            </a:endParaRPr>
          </a:p>
        </p:txBody>
      </p:sp>
      <p:sp>
        <p:nvSpPr>
          <p:cNvPr id="120" name="Google Shape;120;p4"/>
          <p:cNvSpPr/>
          <p:nvPr/>
        </p:nvSpPr>
        <p:spPr>
          <a:xfrm>
            <a:off x="4572000" y="3977640"/>
            <a:ext cx="164592" cy="164592"/>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4"/>
          <p:cNvSpPr/>
          <p:nvPr/>
        </p:nvSpPr>
        <p:spPr>
          <a:xfrm>
            <a:off x="4846320" y="3886200"/>
            <a:ext cx="310896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S&amp;P Capital IQ</a:t>
            </a:r>
            <a:endParaRPr b="0" i="0" sz="1100" u="none" cap="none" strike="noStrike">
              <a:solidFill>
                <a:schemeClr val="dk1"/>
              </a:solidFill>
              <a:latin typeface="Calibri"/>
              <a:ea typeface="Calibri"/>
              <a:cs typeface="Calibri"/>
              <a:sym typeface="Calibri"/>
            </a:endParaRPr>
          </a:p>
        </p:txBody>
      </p:sp>
      <p:sp>
        <p:nvSpPr>
          <p:cNvPr id="122" name="Google Shape;122;p4"/>
          <p:cNvSpPr/>
          <p:nvPr/>
        </p:nvSpPr>
        <p:spPr>
          <a:xfrm>
            <a:off x="4572000" y="4480560"/>
            <a:ext cx="164592" cy="164592"/>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4"/>
          <p:cNvSpPr/>
          <p:nvPr/>
        </p:nvSpPr>
        <p:spPr>
          <a:xfrm>
            <a:off x="4846320" y="4389120"/>
            <a:ext cx="310896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Recent stock prices (4/17/26)</a:t>
            </a:r>
            <a:endParaRPr b="0" i="0" sz="1100" u="none" cap="none" strike="noStrike">
              <a:solidFill>
                <a:schemeClr val="dk1"/>
              </a:solidFill>
              <a:latin typeface="Calibri"/>
              <a:ea typeface="Calibri"/>
              <a:cs typeface="Calibri"/>
              <a:sym typeface="Calibri"/>
            </a:endParaRPr>
          </a:p>
        </p:txBody>
      </p:sp>
      <p:sp>
        <p:nvSpPr>
          <p:cNvPr id="124" name="Google Shape;124;p4"/>
          <p:cNvSpPr/>
          <p:nvPr/>
        </p:nvSpPr>
        <p:spPr>
          <a:xfrm>
            <a:off x="4572000" y="4983480"/>
            <a:ext cx="164592" cy="164592"/>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4"/>
          <p:cNvSpPr/>
          <p:nvPr/>
        </p:nvSpPr>
        <p:spPr>
          <a:xfrm>
            <a:off x="4846320" y="4892040"/>
            <a:ext cx="310896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Peer financial data</a:t>
            </a:r>
            <a:endParaRPr b="0" i="0" sz="1100" u="none" cap="none" strike="noStrike">
              <a:solidFill>
                <a:schemeClr val="dk1"/>
              </a:solidFill>
              <a:latin typeface="Calibri"/>
              <a:ea typeface="Calibri"/>
              <a:cs typeface="Calibri"/>
              <a:sym typeface="Calibri"/>
            </a:endParaRPr>
          </a:p>
        </p:txBody>
      </p:sp>
      <p:sp>
        <p:nvSpPr>
          <p:cNvPr id="126" name="Google Shape;126;p4"/>
          <p:cNvSpPr/>
          <p:nvPr/>
        </p:nvSpPr>
        <p:spPr>
          <a:xfrm>
            <a:off x="8229600" y="2194560"/>
            <a:ext cx="3749040" cy="3931920"/>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4"/>
          <p:cNvSpPr/>
          <p:nvPr/>
        </p:nvSpPr>
        <p:spPr>
          <a:xfrm>
            <a:off x="8229600" y="2194560"/>
            <a:ext cx="3749040" cy="914400"/>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4"/>
          <p:cNvSpPr/>
          <p:nvPr/>
        </p:nvSpPr>
        <p:spPr>
          <a:xfrm>
            <a:off x="8412480" y="2359152"/>
            <a:ext cx="338328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2200"/>
              <a:buFont typeface="Georgia"/>
              <a:buNone/>
            </a:pPr>
            <a:r>
              <a:rPr b="1" i="0" lang="en-US" sz="2200" u="none" cap="none" strike="noStrike">
                <a:solidFill>
                  <a:srgbClr val="FFC72C"/>
                </a:solidFill>
                <a:latin typeface="Georgia"/>
                <a:ea typeface="Georgia"/>
                <a:cs typeface="Georgia"/>
                <a:sym typeface="Georgia"/>
              </a:rPr>
              <a:t>REFERENCE</a:t>
            </a:r>
            <a:endParaRPr b="0" i="0" sz="2200" u="none" cap="none" strike="noStrike">
              <a:solidFill>
                <a:schemeClr val="dk1"/>
              </a:solidFill>
              <a:latin typeface="Calibri"/>
              <a:ea typeface="Calibri"/>
              <a:cs typeface="Calibri"/>
              <a:sym typeface="Calibri"/>
            </a:endParaRPr>
          </a:p>
        </p:txBody>
      </p:sp>
      <p:sp>
        <p:nvSpPr>
          <p:cNvPr id="129" name="Google Shape;129;p4"/>
          <p:cNvSpPr/>
          <p:nvPr/>
        </p:nvSpPr>
        <p:spPr>
          <a:xfrm>
            <a:off x="8412480" y="2743200"/>
            <a:ext cx="338328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AF7EF"/>
              </a:buClr>
              <a:buSzPts val="1100"/>
              <a:buFont typeface="Calibri"/>
              <a:buNone/>
            </a:pPr>
            <a:r>
              <a:rPr b="0" i="1" lang="en-US" sz="1100" u="none" cap="none" strike="noStrike">
                <a:solidFill>
                  <a:srgbClr val="FAF7EF"/>
                </a:solidFill>
                <a:latin typeface="Calibri"/>
                <a:ea typeface="Calibri"/>
                <a:cs typeface="Calibri"/>
                <a:sym typeface="Calibri"/>
              </a:rPr>
              <a:t>Macro &amp; cost-of-capital</a:t>
            </a:r>
            <a:endParaRPr b="0" i="0" sz="1100" u="none" cap="none" strike="noStrike">
              <a:solidFill>
                <a:schemeClr val="dk1"/>
              </a:solidFill>
              <a:latin typeface="Calibri"/>
              <a:ea typeface="Calibri"/>
              <a:cs typeface="Calibri"/>
              <a:sym typeface="Calibri"/>
            </a:endParaRPr>
          </a:p>
        </p:txBody>
      </p:sp>
      <p:sp>
        <p:nvSpPr>
          <p:cNvPr id="130" name="Google Shape;130;p4"/>
          <p:cNvSpPr/>
          <p:nvPr/>
        </p:nvSpPr>
        <p:spPr>
          <a:xfrm>
            <a:off x="8458200" y="3474720"/>
            <a:ext cx="164592" cy="164592"/>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4"/>
          <p:cNvSpPr/>
          <p:nvPr/>
        </p:nvSpPr>
        <p:spPr>
          <a:xfrm>
            <a:off x="8732520" y="3383280"/>
            <a:ext cx="310896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10Y Treasury — 4.20%</a:t>
            </a:r>
            <a:endParaRPr b="0" i="0" sz="1100" u="none" cap="none" strike="noStrike">
              <a:solidFill>
                <a:schemeClr val="dk1"/>
              </a:solidFill>
              <a:latin typeface="Calibri"/>
              <a:ea typeface="Calibri"/>
              <a:cs typeface="Calibri"/>
              <a:sym typeface="Calibri"/>
            </a:endParaRPr>
          </a:p>
        </p:txBody>
      </p:sp>
      <p:sp>
        <p:nvSpPr>
          <p:cNvPr id="132" name="Google Shape;132;p4"/>
          <p:cNvSpPr/>
          <p:nvPr/>
        </p:nvSpPr>
        <p:spPr>
          <a:xfrm>
            <a:off x="8458200" y="3977640"/>
            <a:ext cx="164592" cy="164592"/>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4"/>
          <p:cNvSpPr/>
          <p:nvPr/>
        </p:nvSpPr>
        <p:spPr>
          <a:xfrm>
            <a:off x="8732520" y="3886200"/>
            <a:ext cx="310896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Equity risk premium — 2.50%</a:t>
            </a:r>
            <a:endParaRPr b="0" i="0" sz="1100" u="none" cap="none" strike="noStrike">
              <a:solidFill>
                <a:schemeClr val="dk1"/>
              </a:solidFill>
              <a:latin typeface="Calibri"/>
              <a:ea typeface="Calibri"/>
              <a:cs typeface="Calibri"/>
              <a:sym typeface="Calibri"/>
            </a:endParaRPr>
          </a:p>
        </p:txBody>
      </p:sp>
      <p:sp>
        <p:nvSpPr>
          <p:cNvPr id="134" name="Google Shape;134;p4"/>
          <p:cNvSpPr/>
          <p:nvPr/>
        </p:nvSpPr>
        <p:spPr>
          <a:xfrm>
            <a:off x="8458200" y="4480560"/>
            <a:ext cx="164592" cy="164592"/>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4"/>
          <p:cNvSpPr/>
          <p:nvPr/>
        </p:nvSpPr>
        <p:spPr>
          <a:xfrm>
            <a:off x="8732520" y="4389120"/>
            <a:ext cx="310896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Equity beta — 1.77</a:t>
            </a:r>
            <a:endParaRPr b="0" i="0" sz="1100" u="none" cap="none" strike="noStrike">
              <a:solidFill>
                <a:schemeClr val="dk1"/>
              </a:solidFill>
              <a:latin typeface="Calibri"/>
              <a:ea typeface="Calibri"/>
              <a:cs typeface="Calibri"/>
              <a:sym typeface="Calibri"/>
            </a:endParaRPr>
          </a:p>
        </p:txBody>
      </p:sp>
      <p:sp>
        <p:nvSpPr>
          <p:cNvPr id="136" name="Google Shape;136;p4"/>
          <p:cNvSpPr/>
          <p:nvPr/>
        </p:nvSpPr>
        <p:spPr>
          <a:xfrm>
            <a:off x="8458200" y="4983480"/>
            <a:ext cx="164592" cy="164592"/>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4"/>
          <p:cNvSpPr/>
          <p:nvPr/>
        </p:nvSpPr>
        <p:spPr>
          <a:xfrm>
            <a:off x="8732520" y="4892040"/>
            <a:ext cx="310896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Effective tax rate — 21%</a:t>
            </a:r>
            <a:endParaRPr b="0" i="0" sz="1100" u="none" cap="none" strike="noStrike">
              <a:solidFill>
                <a:schemeClr val="dk1"/>
              </a:solidFill>
              <a:latin typeface="Calibri"/>
              <a:ea typeface="Calibri"/>
              <a:cs typeface="Calibri"/>
              <a:sym typeface="Calibri"/>
            </a:endParaRPr>
          </a:p>
        </p:txBody>
      </p:sp>
      <p:sp>
        <p:nvSpPr>
          <p:cNvPr id="138" name="Google Shape;138;p4"/>
          <p:cNvSpPr/>
          <p:nvPr/>
        </p:nvSpPr>
        <p:spPr>
          <a:xfrm>
            <a:off x="0" y="6510528"/>
            <a:ext cx="12191695" cy="347472"/>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4"/>
          <p:cNvSpPr/>
          <p:nvPr/>
        </p:nvSpPr>
        <p:spPr>
          <a:xfrm>
            <a:off x="0" y="6510528"/>
            <a:ext cx="12191695" cy="36576"/>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7EF"/>
        </a:solidFill>
      </p:bgPr>
    </p:bg>
    <p:spTree>
      <p:nvGrpSpPr>
        <p:cNvPr id="144" name="Shape 144"/>
        <p:cNvGrpSpPr/>
        <p:nvPr/>
      </p:nvGrpSpPr>
      <p:grpSpPr>
        <a:xfrm>
          <a:off x="0" y="0"/>
          <a:ext cx="0" cy="0"/>
          <a:chOff x="0" y="0"/>
          <a:chExt cx="0" cy="0"/>
        </a:xfrm>
      </p:grpSpPr>
      <p:sp>
        <p:nvSpPr>
          <p:cNvPr id="145" name="Google Shape;145;p5"/>
          <p:cNvSpPr/>
          <p:nvPr/>
        </p:nvSpPr>
        <p:spPr>
          <a:xfrm>
            <a:off x="0" y="0"/>
            <a:ext cx="12191695" cy="73152"/>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5"/>
          <p:cNvSpPr/>
          <p:nvPr/>
        </p:nvSpPr>
        <p:spPr>
          <a:xfrm>
            <a:off x="457200" y="201168"/>
            <a:ext cx="91440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99B00"/>
              </a:buClr>
              <a:buSzPts val="1000"/>
              <a:buFont typeface="Calibri"/>
              <a:buNone/>
            </a:pPr>
            <a:r>
              <a:rPr b="1" i="0" lang="en-US" sz="1000" u="none" cap="none" strike="noStrike">
                <a:solidFill>
                  <a:srgbClr val="C99B00"/>
                </a:solidFill>
                <a:latin typeface="Calibri"/>
                <a:ea typeface="Calibri"/>
                <a:cs typeface="Calibri"/>
                <a:sym typeface="Calibri"/>
              </a:rPr>
              <a:t>SECTION 04</a:t>
            </a:r>
            <a:endParaRPr b="0" i="0" sz="1000" u="none" cap="none" strike="noStrike">
              <a:solidFill>
                <a:schemeClr val="dk1"/>
              </a:solidFill>
              <a:latin typeface="Calibri"/>
              <a:ea typeface="Calibri"/>
              <a:cs typeface="Calibri"/>
              <a:sym typeface="Calibri"/>
            </a:endParaRPr>
          </a:p>
        </p:txBody>
      </p:sp>
      <p:sp>
        <p:nvSpPr>
          <p:cNvPr id="147" name="Google Shape;147;p5"/>
          <p:cNvSpPr/>
          <p:nvPr/>
        </p:nvSpPr>
        <p:spPr>
          <a:xfrm>
            <a:off x="457200" y="438912"/>
            <a:ext cx="11247120" cy="5943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2800"/>
              <a:buFont typeface="Georgia"/>
              <a:buNone/>
            </a:pPr>
            <a:r>
              <a:rPr b="0" i="0" lang="en-US" sz="2800" u="none" cap="none" strike="noStrike">
                <a:solidFill>
                  <a:srgbClr val="990000"/>
                </a:solidFill>
                <a:latin typeface="Georgia"/>
                <a:ea typeface="Georgia"/>
                <a:cs typeface="Georgia"/>
                <a:sym typeface="Georgia"/>
              </a:rPr>
              <a:t>Economic &amp; Industry Analysis</a:t>
            </a:r>
            <a:endParaRPr b="0" i="0" sz="2800" u="none" cap="none" strike="noStrike">
              <a:solidFill>
                <a:schemeClr val="dk1"/>
              </a:solidFill>
              <a:latin typeface="Calibri"/>
              <a:ea typeface="Calibri"/>
              <a:cs typeface="Calibri"/>
              <a:sym typeface="Calibri"/>
            </a:endParaRPr>
          </a:p>
        </p:txBody>
      </p:sp>
      <p:cxnSp>
        <p:nvCxnSpPr>
          <p:cNvPr id="148" name="Google Shape;148;p5"/>
          <p:cNvCxnSpPr/>
          <p:nvPr/>
        </p:nvCxnSpPr>
        <p:spPr>
          <a:xfrm>
            <a:off x="457200" y="1115568"/>
            <a:ext cx="1005840" cy="0"/>
          </a:xfrm>
          <a:prstGeom prst="straightConnector1">
            <a:avLst/>
          </a:prstGeom>
          <a:noFill/>
          <a:ln cap="flat" cmpd="sng" w="31750">
            <a:solidFill>
              <a:srgbClr val="FFC72C"/>
            </a:solidFill>
            <a:prstDash val="solid"/>
            <a:round/>
            <a:headEnd len="sm" w="sm" type="none"/>
            <a:tailEnd len="sm" w="sm" type="none"/>
          </a:ln>
        </p:spPr>
      </p:cxnSp>
      <p:sp>
        <p:nvSpPr>
          <p:cNvPr id="149" name="Google Shape;149;p5"/>
          <p:cNvSpPr/>
          <p:nvPr/>
        </p:nvSpPr>
        <p:spPr>
          <a:xfrm>
            <a:off x="256675" y="1412745"/>
            <a:ext cx="54864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600"/>
              <a:buFont typeface="Georgia"/>
              <a:buNone/>
            </a:pPr>
            <a:r>
              <a:rPr b="1" i="0" lang="en-US" sz="1800" u="none" cap="none" strike="noStrike">
                <a:solidFill>
                  <a:srgbClr val="990000"/>
                </a:solidFill>
                <a:latin typeface="Georgia"/>
                <a:ea typeface="Georgia"/>
                <a:cs typeface="Georgia"/>
                <a:sym typeface="Georgia"/>
              </a:rPr>
              <a:t>Macro </a:t>
            </a:r>
            <a:r>
              <a:rPr b="1" lang="en-US" sz="1800">
                <a:solidFill>
                  <a:srgbClr val="990000"/>
                </a:solidFill>
                <a:latin typeface="Georgia"/>
                <a:ea typeface="Georgia"/>
                <a:cs typeface="Georgia"/>
                <a:sym typeface="Georgia"/>
              </a:rPr>
              <a:t>B</a:t>
            </a:r>
            <a:r>
              <a:rPr b="1" i="0" lang="en-US" sz="1800" u="none" cap="none" strike="noStrike">
                <a:solidFill>
                  <a:srgbClr val="990000"/>
                </a:solidFill>
                <a:latin typeface="Georgia"/>
                <a:ea typeface="Georgia"/>
                <a:cs typeface="Georgia"/>
                <a:sym typeface="Georgia"/>
              </a:rPr>
              <a:t>ackdrop</a:t>
            </a:r>
            <a:endParaRPr b="0" i="0" sz="1800" u="none" cap="none" strike="noStrike">
              <a:solidFill>
                <a:schemeClr val="dk1"/>
              </a:solidFill>
              <a:latin typeface="Calibri"/>
              <a:ea typeface="Calibri"/>
              <a:cs typeface="Calibri"/>
              <a:sym typeface="Calibri"/>
            </a:endParaRPr>
          </a:p>
        </p:txBody>
      </p:sp>
      <p:sp>
        <p:nvSpPr>
          <p:cNvPr id="150" name="Google Shape;150;p5"/>
          <p:cNvSpPr/>
          <p:nvPr/>
        </p:nvSpPr>
        <p:spPr>
          <a:xfrm>
            <a:off x="256675" y="1824225"/>
            <a:ext cx="5486400" cy="21945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200"/>
              <a:buFont typeface="Calibri"/>
              <a:buNone/>
            </a:pPr>
            <a:r>
              <a:rPr b="0" i="0" lang="en-US" u="none" cap="none" strike="noStrike">
                <a:solidFill>
                  <a:srgbClr val="232323"/>
                </a:solidFill>
                <a:latin typeface="Calibri"/>
                <a:ea typeface="Calibri"/>
                <a:cs typeface="Calibri"/>
                <a:sym typeface="Calibri"/>
              </a:rPr>
              <a:t>The semiconductor cycle is being driven by AI training, cloud computing, and data-center buildouts. Memory supply tightened through 2025 as hyperscalers absorbed HBM capacity. Macro risks remain</a:t>
            </a:r>
            <a:r>
              <a:rPr lang="en-US">
                <a:solidFill>
                  <a:srgbClr val="232323"/>
                </a:solidFill>
                <a:latin typeface="Calibri"/>
                <a:ea typeface="Calibri"/>
                <a:cs typeface="Calibri"/>
                <a:sym typeface="Calibri"/>
              </a:rPr>
              <a:t>:</a:t>
            </a:r>
            <a:r>
              <a:rPr b="0" i="0" lang="en-US" u="none" cap="none" strike="noStrike">
                <a:solidFill>
                  <a:srgbClr val="232323"/>
                </a:solidFill>
                <a:latin typeface="Calibri"/>
                <a:ea typeface="Calibri"/>
                <a:cs typeface="Calibri"/>
                <a:sym typeface="Calibri"/>
              </a:rPr>
              <a:t>interest rates, capex sensitivity, and a cyclical industry that can swing on oversupply.</a:t>
            </a:r>
            <a:endParaRPr b="0" i="0" u="none" cap="none" strike="noStrike">
              <a:solidFill>
                <a:schemeClr val="dk1"/>
              </a:solidFill>
              <a:latin typeface="Calibri"/>
              <a:ea typeface="Calibri"/>
              <a:cs typeface="Calibri"/>
              <a:sym typeface="Calibri"/>
            </a:endParaRPr>
          </a:p>
        </p:txBody>
      </p:sp>
      <p:sp>
        <p:nvSpPr>
          <p:cNvPr id="151" name="Google Shape;151;p5"/>
          <p:cNvSpPr/>
          <p:nvPr/>
        </p:nvSpPr>
        <p:spPr>
          <a:xfrm>
            <a:off x="256675" y="4155945"/>
            <a:ext cx="54864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600"/>
              <a:buFont typeface="Georgia"/>
              <a:buNone/>
            </a:pPr>
            <a:r>
              <a:rPr b="1" i="0" lang="en-US" sz="1800" u="none" cap="none" strike="noStrike">
                <a:solidFill>
                  <a:srgbClr val="990000"/>
                </a:solidFill>
                <a:latin typeface="Georgia"/>
                <a:ea typeface="Georgia"/>
                <a:cs typeface="Georgia"/>
                <a:sym typeface="Georgia"/>
              </a:rPr>
              <a:t>Micron's </a:t>
            </a:r>
            <a:r>
              <a:rPr b="1" lang="en-US" sz="1800">
                <a:solidFill>
                  <a:srgbClr val="990000"/>
                </a:solidFill>
                <a:latin typeface="Georgia"/>
                <a:ea typeface="Georgia"/>
                <a:cs typeface="Georgia"/>
                <a:sym typeface="Georgia"/>
              </a:rPr>
              <a:t>C</a:t>
            </a:r>
            <a:r>
              <a:rPr b="1" i="0" lang="en-US" sz="1800" u="none" cap="none" strike="noStrike">
                <a:solidFill>
                  <a:srgbClr val="990000"/>
                </a:solidFill>
                <a:latin typeface="Georgia"/>
                <a:ea typeface="Georgia"/>
                <a:cs typeface="Georgia"/>
                <a:sym typeface="Georgia"/>
              </a:rPr>
              <a:t>ompetitive </a:t>
            </a:r>
            <a:r>
              <a:rPr b="1" lang="en-US" sz="1800">
                <a:solidFill>
                  <a:srgbClr val="990000"/>
                </a:solidFill>
                <a:latin typeface="Georgia"/>
                <a:ea typeface="Georgia"/>
                <a:cs typeface="Georgia"/>
                <a:sym typeface="Georgia"/>
              </a:rPr>
              <a:t>P</a:t>
            </a:r>
            <a:r>
              <a:rPr b="1" i="0" lang="en-US" sz="1800" u="none" cap="none" strike="noStrike">
                <a:solidFill>
                  <a:srgbClr val="990000"/>
                </a:solidFill>
                <a:latin typeface="Georgia"/>
                <a:ea typeface="Georgia"/>
                <a:cs typeface="Georgia"/>
                <a:sym typeface="Georgia"/>
              </a:rPr>
              <a:t>osition</a:t>
            </a:r>
            <a:endParaRPr b="0" i="0" sz="1800" u="none" cap="none" strike="noStrike">
              <a:solidFill>
                <a:schemeClr val="dk1"/>
              </a:solidFill>
              <a:latin typeface="Calibri"/>
              <a:ea typeface="Calibri"/>
              <a:cs typeface="Calibri"/>
              <a:sym typeface="Calibri"/>
            </a:endParaRPr>
          </a:p>
        </p:txBody>
      </p:sp>
      <p:sp>
        <p:nvSpPr>
          <p:cNvPr id="152" name="Google Shape;152;p5"/>
          <p:cNvSpPr/>
          <p:nvPr/>
        </p:nvSpPr>
        <p:spPr>
          <a:xfrm>
            <a:off x="256675" y="4567425"/>
            <a:ext cx="5486400" cy="16458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200"/>
              <a:buFont typeface="Calibri"/>
              <a:buNone/>
            </a:pPr>
            <a:r>
              <a:rPr lang="en-US" sz="1500">
                <a:solidFill>
                  <a:srgbClr val="232323"/>
                </a:solidFill>
                <a:latin typeface="Calibri"/>
                <a:ea typeface="Calibri"/>
                <a:cs typeface="Calibri"/>
                <a:sym typeface="Calibri"/>
              </a:rPr>
              <a:t>Micron is differentiated by accelerating HBM production, proprietary enterprise memory innovation, and over $45B in PP&amp;E supported by CHIPS Act funding, reinforcing long-term manufacturing scale against Samsung and SK Hynix.</a:t>
            </a:r>
            <a:endParaRPr b="0" i="0" sz="1500" u="none" cap="none" strike="noStrike">
              <a:solidFill>
                <a:schemeClr val="dk1"/>
              </a:solidFill>
              <a:latin typeface="Calibri"/>
              <a:ea typeface="Calibri"/>
              <a:cs typeface="Calibri"/>
              <a:sym typeface="Calibri"/>
            </a:endParaRPr>
          </a:p>
        </p:txBody>
      </p:sp>
      <p:sp>
        <p:nvSpPr>
          <p:cNvPr id="153" name="Google Shape;153;p5"/>
          <p:cNvSpPr/>
          <p:nvPr/>
        </p:nvSpPr>
        <p:spPr>
          <a:xfrm>
            <a:off x="6075275" y="1033273"/>
            <a:ext cx="5741400" cy="396000"/>
          </a:xfrm>
          <a:prstGeom prst="rect">
            <a:avLst/>
          </a:prstGeom>
          <a:noFill/>
          <a:ln>
            <a:noFill/>
          </a:ln>
        </p:spPr>
        <p:txBody>
          <a:bodyPr anchorCtr="0" anchor="ctr" bIns="49475" lIns="98975" spcFirstLastPara="1" rIns="98975" wrap="square" tIns="49475">
            <a:noAutofit/>
          </a:bodyPr>
          <a:lstStyle/>
          <a:p>
            <a:pPr indent="0" lvl="0" marL="0" marR="0" rtl="0" algn="l">
              <a:spcBef>
                <a:spcPts val="0"/>
              </a:spcBef>
              <a:spcAft>
                <a:spcPts val="0"/>
              </a:spcAft>
              <a:buClr>
                <a:srgbClr val="990000"/>
              </a:buClr>
              <a:buSzPts val="1732"/>
              <a:buFont typeface="Georgia"/>
              <a:buNone/>
            </a:pPr>
            <a:r>
              <a:rPr b="1" i="0" lang="en-US" sz="1800" u="none" cap="none" strike="noStrike">
                <a:solidFill>
                  <a:srgbClr val="990000"/>
                </a:solidFill>
                <a:latin typeface="Georgia"/>
                <a:ea typeface="Georgia"/>
                <a:cs typeface="Georgia"/>
                <a:sym typeface="Georgia"/>
              </a:rPr>
              <a:t>Porter's Five Forces</a:t>
            </a:r>
            <a:endParaRPr b="0" i="0" sz="1800" u="none" cap="none" strike="noStrike">
              <a:solidFill>
                <a:schemeClr val="dk1"/>
              </a:solidFill>
              <a:latin typeface="Calibri"/>
              <a:ea typeface="Calibri"/>
              <a:cs typeface="Calibri"/>
              <a:sym typeface="Calibri"/>
            </a:endParaRPr>
          </a:p>
        </p:txBody>
      </p:sp>
      <p:sp>
        <p:nvSpPr>
          <p:cNvPr id="154" name="Google Shape;154;p5"/>
          <p:cNvSpPr/>
          <p:nvPr/>
        </p:nvSpPr>
        <p:spPr>
          <a:xfrm>
            <a:off x="6075275" y="1528220"/>
            <a:ext cx="5790900" cy="841500"/>
          </a:xfrm>
          <a:prstGeom prst="rect">
            <a:avLst/>
          </a:prstGeom>
          <a:solidFill>
            <a:srgbClr val="FFFFFF"/>
          </a:solidFill>
          <a:ln cap="flat" cmpd="sng" w="10300">
            <a:solidFill>
              <a:srgbClr val="D6D6D6"/>
            </a:solidFill>
            <a:prstDash val="solid"/>
            <a:round/>
            <a:headEnd len="sm" w="sm" type="none"/>
            <a:tailEnd len="sm" w="sm" type="none"/>
          </a:ln>
        </p:spPr>
        <p:txBody>
          <a:bodyPr anchorCtr="0" anchor="ctr" bIns="98975" lIns="98975" spcFirstLastPara="1" rIns="98975" wrap="square" tIns="98975">
            <a:noAutofit/>
          </a:bodyPr>
          <a:lstStyle/>
          <a:p>
            <a:pPr indent="0" lvl="0" marL="0" rtl="0" algn="l">
              <a:spcBef>
                <a:spcPts val="0"/>
              </a:spcBef>
              <a:spcAft>
                <a:spcPts val="0"/>
              </a:spcAft>
              <a:buNone/>
            </a:pPr>
            <a:r>
              <a:t/>
            </a:r>
            <a:endParaRPr sz="1600"/>
          </a:p>
        </p:txBody>
      </p:sp>
      <p:sp>
        <p:nvSpPr>
          <p:cNvPr id="155" name="Google Shape;155;p5"/>
          <p:cNvSpPr/>
          <p:nvPr/>
        </p:nvSpPr>
        <p:spPr>
          <a:xfrm>
            <a:off x="6075275" y="1528220"/>
            <a:ext cx="99000" cy="841500"/>
          </a:xfrm>
          <a:prstGeom prst="rect">
            <a:avLst/>
          </a:prstGeom>
          <a:solidFill>
            <a:srgbClr val="990000"/>
          </a:solidFill>
          <a:ln cap="flat" cmpd="sng" w="13750">
            <a:solidFill>
              <a:srgbClr val="990000"/>
            </a:solidFill>
            <a:prstDash val="solid"/>
            <a:round/>
            <a:headEnd len="sm" w="sm" type="none"/>
            <a:tailEnd len="sm" w="sm" type="none"/>
          </a:ln>
        </p:spPr>
        <p:txBody>
          <a:bodyPr anchorCtr="0" anchor="ctr" bIns="98975" lIns="98975" spcFirstLastPara="1" rIns="98975" wrap="square" tIns="98975">
            <a:noAutofit/>
          </a:bodyPr>
          <a:lstStyle/>
          <a:p>
            <a:pPr indent="0" lvl="0" marL="0" rtl="0" algn="l">
              <a:spcBef>
                <a:spcPts val="0"/>
              </a:spcBef>
              <a:spcAft>
                <a:spcPts val="0"/>
              </a:spcAft>
              <a:buNone/>
            </a:pPr>
            <a:r>
              <a:t/>
            </a:r>
            <a:endParaRPr sz="1600"/>
          </a:p>
        </p:txBody>
      </p:sp>
      <p:sp>
        <p:nvSpPr>
          <p:cNvPr id="156" name="Google Shape;156;p5"/>
          <p:cNvSpPr/>
          <p:nvPr/>
        </p:nvSpPr>
        <p:spPr>
          <a:xfrm>
            <a:off x="6273254" y="1607411"/>
            <a:ext cx="1979700" cy="297000"/>
          </a:xfrm>
          <a:prstGeom prst="rect">
            <a:avLst/>
          </a:prstGeom>
          <a:noFill/>
          <a:ln>
            <a:noFill/>
          </a:ln>
        </p:spPr>
        <p:txBody>
          <a:bodyPr anchorCtr="0" anchor="ctr" bIns="49475" lIns="98975" spcFirstLastPara="1" rIns="98975" wrap="square" tIns="49475">
            <a:noAutofit/>
          </a:bodyPr>
          <a:lstStyle/>
          <a:p>
            <a:pPr indent="0" lvl="0" marL="0" marR="0" rtl="0" algn="l">
              <a:spcBef>
                <a:spcPts val="0"/>
              </a:spcBef>
              <a:spcAft>
                <a:spcPts val="0"/>
              </a:spcAft>
              <a:buClr>
                <a:srgbClr val="990000"/>
              </a:buClr>
              <a:buSzPts val="1299"/>
              <a:buFont typeface="Calibri"/>
              <a:buNone/>
            </a:pPr>
            <a:r>
              <a:rPr b="1" i="0" lang="en-US" sz="1600" u="none" cap="none" strike="noStrike">
                <a:solidFill>
                  <a:srgbClr val="990000"/>
                </a:solidFill>
                <a:latin typeface="Calibri"/>
                <a:ea typeface="Calibri"/>
                <a:cs typeface="Calibri"/>
                <a:sym typeface="Calibri"/>
              </a:rPr>
              <a:t>Rivalry</a:t>
            </a:r>
            <a:endParaRPr b="0" i="0" sz="1600" u="none" cap="none" strike="noStrike">
              <a:solidFill>
                <a:schemeClr val="dk1"/>
              </a:solidFill>
              <a:latin typeface="Calibri"/>
              <a:ea typeface="Calibri"/>
              <a:cs typeface="Calibri"/>
              <a:sym typeface="Calibri"/>
            </a:endParaRPr>
          </a:p>
        </p:txBody>
      </p:sp>
      <p:sp>
        <p:nvSpPr>
          <p:cNvPr id="157" name="Google Shape;157;p5"/>
          <p:cNvSpPr/>
          <p:nvPr/>
        </p:nvSpPr>
        <p:spPr>
          <a:xfrm>
            <a:off x="6273254" y="1943975"/>
            <a:ext cx="1979700" cy="297000"/>
          </a:xfrm>
          <a:prstGeom prst="rect">
            <a:avLst/>
          </a:prstGeom>
          <a:noFill/>
          <a:ln>
            <a:noFill/>
          </a:ln>
        </p:spPr>
        <p:txBody>
          <a:bodyPr anchorCtr="0" anchor="ctr" bIns="49475" lIns="98975" spcFirstLastPara="1" rIns="98975" wrap="square" tIns="49475">
            <a:noAutofit/>
          </a:bodyPr>
          <a:lstStyle/>
          <a:p>
            <a:pPr indent="0" lvl="0" marL="0" marR="0" rtl="0" algn="l">
              <a:spcBef>
                <a:spcPts val="0"/>
              </a:spcBef>
              <a:spcAft>
                <a:spcPts val="0"/>
              </a:spcAft>
              <a:buClr>
                <a:srgbClr val="990000"/>
              </a:buClr>
              <a:buSzPts val="1191"/>
              <a:buFont typeface="Calibri"/>
              <a:buNone/>
            </a:pPr>
            <a:r>
              <a:rPr b="1" i="0" lang="en-US" sz="1600" u="none" cap="none" strike="noStrike">
                <a:solidFill>
                  <a:srgbClr val="990000"/>
                </a:solidFill>
                <a:latin typeface="Calibri"/>
                <a:ea typeface="Calibri"/>
                <a:cs typeface="Calibri"/>
                <a:sym typeface="Calibri"/>
              </a:rPr>
              <a:t>HIGH</a:t>
            </a:r>
            <a:endParaRPr b="0" i="0" sz="1600" u="none" cap="none" strike="noStrike">
              <a:solidFill>
                <a:schemeClr val="dk1"/>
              </a:solidFill>
              <a:latin typeface="Calibri"/>
              <a:ea typeface="Calibri"/>
              <a:cs typeface="Calibri"/>
              <a:sym typeface="Calibri"/>
            </a:endParaRPr>
          </a:p>
        </p:txBody>
      </p:sp>
      <p:sp>
        <p:nvSpPr>
          <p:cNvPr id="158" name="Google Shape;158;p5"/>
          <p:cNvSpPr/>
          <p:nvPr/>
        </p:nvSpPr>
        <p:spPr>
          <a:xfrm>
            <a:off x="7767475" y="1612350"/>
            <a:ext cx="3950400" cy="673200"/>
          </a:xfrm>
          <a:prstGeom prst="rect">
            <a:avLst/>
          </a:prstGeom>
          <a:noFill/>
          <a:ln>
            <a:noFill/>
          </a:ln>
        </p:spPr>
        <p:txBody>
          <a:bodyPr anchorCtr="0" anchor="ctr" bIns="49475" lIns="98975" spcFirstLastPara="1" rIns="98975" wrap="square" tIns="49475">
            <a:noAutofit/>
          </a:bodyPr>
          <a:lstStyle/>
          <a:p>
            <a:pPr indent="0" lvl="0" marL="0" marR="0" rtl="0" algn="l">
              <a:spcBef>
                <a:spcPts val="0"/>
              </a:spcBef>
              <a:spcAft>
                <a:spcPts val="0"/>
              </a:spcAft>
              <a:buClr>
                <a:srgbClr val="232323"/>
              </a:buClr>
              <a:buSzPts val="1083"/>
              <a:buFont typeface="Calibri"/>
              <a:buNone/>
            </a:pPr>
            <a:r>
              <a:rPr b="0" i="0" lang="en-US" sz="1391" u="none" cap="none" strike="noStrike">
                <a:solidFill>
                  <a:srgbClr val="232323"/>
                </a:solidFill>
                <a:latin typeface="Calibri"/>
                <a:ea typeface="Calibri"/>
                <a:cs typeface="Calibri"/>
                <a:sym typeface="Calibri"/>
              </a:rPr>
              <a:t>Limited competitors but intense (Samsung, SK Hynix)</a:t>
            </a:r>
            <a:endParaRPr b="0" i="0" sz="1391" u="none" cap="none" strike="noStrike">
              <a:solidFill>
                <a:srgbClr val="232323"/>
              </a:solidFill>
              <a:latin typeface="Calibri"/>
              <a:ea typeface="Calibri"/>
              <a:cs typeface="Calibri"/>
              <a:sym typeface="Calibri"/>
            </a:endParaRPr>
          </a:p>
          <a:p>
            <a:pPr indent="0" lvl="0" marL="0" marR="0" rtl="0" algn="l">
              <a:spcBef>
                <a:spcPts val="0"/>
              </a:spcBef>
              <a:spcAft>
                <a:spcPts val="0"/>
              </a:spcAft>
              <a:buClr>
                <a:srgbClr val="232323"/>
              </a:buClr>
              <a:buSzPts val="1083"/>
              <a:buFont typeface="Calibri"/>
              <a:buNone/>
            </a:pPr>
            <a:r>
              <a:rPr lang="en-US" sz="1391">
                <a:solidFill>
                  <a:srgbClr val="232323"/>
                </a:solidFill>
                <a:latin typeface="Calibri"/>
                <a:ea typeface="Calibri"/>
                <a:cs typeface="Calibri"/>
                <a:sym typeface="Calibri"/>
              </a:rPr>
              <a:t>Consumers spend heavily on HBM</a:t>
            </a:r>
            <a:endParaRPr sz="1391">
              <a:solidFill>
                <a:srgbClr val="232323"/>
              </a:solidFill>
              <a:latin typeface="Calibri"/>
              <a:ea typeface="Calibri"/>
              <a:cs typeface="Calibri"/>
              <a:sym typeface="Calibri"/>
            </a:endParaRPr>
          </a:p>
        </p:txBody>
      </p:sp>
      <p:sp>
        <p:nvSpPr>
          <p:cNvPr id="159" name="Google Shape;159;p5"/>
          <p:cNvSpPr/>
          <p:nvPr/>
        </p:nvSpPr>
        <p:spPr>
          <a:xfrm>
            <a:off x="6075275" y="2468619"/>
            <a:ext cx="5790900" cy="841500"/>
          </a:xfrm>
          <a:prstGeom prst="rect">
            <a:avLst/>
          </a:prstGeom>
          <a:solidFill>
            <a:srgbClr val="FFFFFF"/>
          </a:solidFill>
          <a:ln cap="flat" cmpd="sng" w="10300">
            <a:solidFill>
              <a:srgbClr val="D6D6D6"/>
            </a:solidFill>
            <a:prstDash val="solid"/>
            <a:round/>
            <a:headEnd len="sm" w="sm" type="none"/>
            <a:tailEnd len="sm" w="sm" type="none"/>
          </a:ln>
        </p:spPr>
        <p:txBody>
          <a:bodyPr anchorCtr="0" anchor="ctr" bIns="98975" lIns="98975" spcFirstLastPara="1" rIns="98975" wrap="square" tIns="98975">
            <a:noAutofit/>
          </a:bodyPr>
          <a:lstStyle/>
          <a:p>
            <a:pPr indent="0" lvl="0" marL="0" rtl="0" algn="l">
              <a:spcBef>
                <a:spcPts val="0"/>
              </a:spcBef>
              <a:spcAft>
                <a:spcPts val="0"/>
              </a:spcAft>
              <a:buNone/>
            </a:pPr>
            <a:r>
              <a:t/>
            </a:r>
            <a:endParaRPr sz="1600"/>
          </a:p>
        </p:txBody>
      </p:sp>
      <p:sp>
        <p:nvSpPr>
          <p:cNvPr id="160" name="Google Shape;160;p5"/>
          <p:cNvSpPr/>
          <p:nvPr/>
        </p:nvSpPr>
        <p:spPr>
          <a:xfrm>
            <a:off x="6075275" y="2468619"/>
            <a:ext cx="99000" cy="841500"/>
          </a:xfrm>
          <a:prstGeom prst="rect">
            <a:avLst/>
          </a:prstGeom>
          <a:solidFill>
            <a:srgbClr val="2C7A3D"/>
          </a:solidFill>
          <a:ln cap="flat" cmpd="sng" w="13750">
            <a:solidFill>
              <a:srgbClr val="2C7A3D"/>
            </a:solidFill>
            <a:prstDash val="solid"/>
            <a:round/>
            <a:headEnd len="sm" w="sm" type="none"/>
            <a:tailEnd len="sm" w="sm" type="none"/>
          </a:ln>
        </p:spPr>
        <p:txBody>
          <a:bodyPr anchorCtr="0" anchor="ctr" bIns="98975" lIns="98975" spcFirstLastPara="1" rIns="98975" wrap="square" tIns="98975">
            <a:noAutofit/>
          </a:bodyPr>
          <a:lstStyle/>
          <a:p>
            <a:pPr indent="0" lvl="0" marL="0" rtl="0" algn="l">
              <a:spcBef>
                <a:spcPts val="0"/>
              </a:spcBef>
              <a:spcAft>
                <a:spcPts val="0"/>
              </a:spcAft>
              <a:buNone/>
            </a:pPr>
            <a:r>
              <a:t/>
            </a:r>
            <a:endParaRPr sz="1600"/>
          </a:p>
        </p:txBody>
      </p:sp>
      <p:sp>
        <p:nvSpPr>
          <p:cNvPr id="161" name="Google Shape;161;p5"/>
          <p:cNvSpPr/>
          <p:nvPr/>
        </p:nvSpPr>
        <p:spPr>
          <a:xfrm>
            <a:off x="6273254" y="2547810"/>
            <a:ext cx="1979700" cy="297000"/>
          </a:xfrm>
          <a:prstGeom prst="rect">
            <a:avLst/>
          </a:prstGeom>
          <a:noFill/>
          <a:ln>
            <a:noFill/>
          </a:ln>
        </p:spPr>
        <p:txBody>
          <a:bodyPr anchorCtr="0" anchor="ctr" bIns="49475" lIns="98975" spcFirstLastPara="1" rIns="98975" wrap="square" tIns="49475">
            <a:noAutofit/>
          </a:bodyPr>
          <a:lstStyle/>
          <a:p>
            <a:pPr indent="0" lvl="0" marL="0" marR="0" rtl="0" algn="l">
              <a:spcBef>
                <a:spcPts val="0"/>
              </a:spcBef>
              <a:spcAft>
                <a:spcPts val="0"/>
              </a:spcAft>
              <a:buClr>
                <a:srgbClr val="990000"/>
              </a:buClr>
              <a:buSzPts val="1299"/>
              <a:buFont typeface="Calibri"/>
              <a:buNone/>
            </a:pPr>
            <a:r>
              <a:rPr b="1" i="0" lang="en-US" sz="1600" u="none" cap="none" strike="noStrike">
                <a:solidFill>
                  <a:srgbClr val="990000"/>
                </a:solidFill>
                <a:latin typeface="Calibri"/>
                <a:ea typeface="Calibri"/>
                <a:cs typeface="Calibri"/>
                <a:sym typeface="Calibri"/>
              </a:rPr>
              <a:t>New Entrants</a:t>
            </a:r>
            <a:endParaRPr b="0" i="0" sz="1600" u="none" cap="none" strike="noStrike">
              <a:solidFill>
                <a:schemeClr val="dk1"/>
              </a:solidFill>
              <a:latin typeface="Calibri"/>
              <a:ea typeface="Calibri"/>
              <a:cs typeface="Calibri"/>
              <a:sym typeface="Calibri"/>
            </a:endParaRPr>
          </a:p>
        </p:txBody>
      </p:sp>
      <p:sp>
        <p:nvSpPr>
          <p:cNvPr id="162" name="Google Shape;162;p5"/>
          <p:cNvSpPr/>
          <p:nvPr/>
        </p:nvSpPr>
        <p:spPr>
          <a:xfrm>
            <a:off x="6273254" y="2884374"/>
            <a:ext cx="1979700" cy="297000"/>
          </a:xfrm>
          <a:prstGeom prst="rect">
            <a:avLst/>
          </a:prstGeom>
          <a:noFill/>
          <a:ln>
            <a:noFill/>
          </a:ln>
        </p:spPr>
        <p:txBody>
          <a:bodyPr anchorCtr="0" anchor="ctr" bIns="49475" lIns="98975" spcFirstLastPara="1" rIns="98975" wrap="square" tIns="49475">
            <a:noAutofit/>
          </a:bodyPr>
          <a:lstStyle/>
          <a:p>
            <a:pPr indent="0" lvl="0" marL="0" marR="0" rtl="0" algn="l">
              <a:spcBef>
                <a:spcPts val="0"/>
              </a:spcBef>
              <a:spcAft>
                <a:spcPts val="0"/>
              </a:spcAft>
              <a:buClr>
                <a:srgbClr val="2C7A3D"/>
              </a:buClr>
              <a:buSzPts val="1191"/>
              <a:buFont typeface="Calibri"/>
              <a:buNone/>
            </a:pPr>
            <a:r>
              <a:rPr b="1" i="0" lang="en-US" sz="1600" u="none" cap="none" strike="noStrike">
                <a:solidFill>
                  <a:srgbClr val="2C7A3D"/>
                </a:solidFill>
                <a:latin typeface="Calibri"/>
                <a:ea typeface="Calibri"/>
                <a:cs typeface="Calibri"/>
                <a:sym typeface="Calibri"/>
              </a:rPr>
              <a:t>LOW</a:t>
            </a:r>
            <a:endParaRPr b="0" i="0" sz="1600" u="none" cap="none" strike="noStrike">
              <a:solidFill>
                <a:schemeClr val="dk1"/>
              </a:solidFill>
              <a:latin typeface="Calibri"/>
              <a:ea typeface="Calibri"/>
              <a:cs typeface="Calibri"/>
              <a:sym typeface="Calibri"/>
            </a:endParaRPr>
          </a:p>
        </p:txBody>
      </p:sp>
      <p:sp>
        <p:nvSpPr>
          <p:cNvPr id="163" name="Google Shape;163;p5"/>
          <p:cNvSpPr/>
          <p:nvPr/>
        </p:nvSpPr>
        <p:spPr>
          <a:xfrm>
            <a:off x="6075275" y="3409018"/>
            <a:ext cx="5790900" cy="841500"/>
          </a:xfrm>
          <a:prstGeom prst="rect">
            <a:avLst/>
          </a:prstGeom>
          <a:solidFill>
            <a:srgbClr val="FFFFFF"/>
          </a:solidFill>
          <a:ln cap="flat" cmpd="sng" w="10300">
            <a:solidFill>
              <a:srgbClr val="D6D6D6"/>
            </a:solidFill>
            <a:prstDash val="solid"/>
            <a:round/>
            <a:headEnd len="sm" w="sm" type="none"/>
            <a:tailEnd len="sm" w="sm" type="none"/>
          </a:ln>
        </p:spPr>
        <p:txBody>
          <a:bodyPr anchorCtr="0" anchor="ctr" bIns="98975" lIns="98975" spcFirstLastPara="1" rIns="98975" wrap="square" tIns="98975">
            <a:noAutofit/>
          </a:bodyPr>
          <a:lstStyle/>
          <a:p>
            <a:pPr indent="0" lvl="0" marL="0" rtl="0" algn="l">
              <a:spcBef>
                <a:spcPts val="0"/>
              </a:spcBef>
              <a:spcAft>
                <a:spcPts val="0"/>
              </a:spcAft>
              <a:buNone/>
            </a:pPr>
            <a:r>
              <a:t/>
            </a:r>
            <a:endParaRPr sz="1600"/>
          </a:p>
        </p:txBody>
      </p:sp>
      <p:sp>
        <p:nvSpPr>
          <p:cNvPr id="164" name="Google Shape;164;p5"/>
          <p:cNvSpPr/>
          <p:nvPr/>
        </p:nvSpPr>
        <p:spPr>
          <a:xfrm>
            <a:off x="6075275" y="3409018"/>
            <a:ext cx="99000" cy="841500"/>
          </a:xfrm>
          <a:prstGeom prst="rect">
            <a:avLst/>
          </a:prstGeom>
          <a:solidFill>
            <a:srgbClr val="C99B00"/>
          </a:solidFill>
          <a:ln cap="flat" cmpd="sng" w="13750">
            <a:solidFill>
              <a:srgbClr val="C99B00"/>
            </a:solidFill>
            <a:prstDash val="solid"/>
            <a:round/>
            <a:headEnd len="sm" w="sm" type="none"/>
            <a:tailEnd len="sm" w="sm" type="none"/>
          </a:ln>
        </p:spPr>
        <p:txBody>
          <a:bodyPr anchorCtr="0" anchor="ctr" bIns="98975" lIns="98975" spcFirstLastPara="1" rIns="98975" wrap="square" tIns="98975">
            <a:noAutofit/>
          </a:bodyPr>
          <a:lstStyle/>
          <a:p>
            <a:pPr indent="0" lvl="0" marL="0" rtl="0" algn="l">
              <a:spcBef>
                <a:spcPts val="0"/>
              </a:spcBef>
              <a:spcAft>
                <a:spcPts val="0"/>
              </a:spcAft>
              <a:buNone/>
            </a:pPr>
            <a:r>
              <a:t/>
            </a:r>
            <a:endParaRPr sz="1600"/>
          </a:p>
        </p:txBody>
      </p:sp>
      <p:sp>
        <p:nvSpPr>
          <p:cNvPr id="165" name="Google Shape;165;p5"/>
          <p:cNvSpPr/>
          <p:nvPr/>
        </p:nvSpPr>
        <p:spPr>
          <a:xfrm>
            <a:off x="6273254" y="3488209"/>
            <a:ext cx="1979700" cy="297000"/>
          </a:xfrm>
          <a:prstGeom prst="rect">
            <a:avLst/>
          </a:prstGeom>
          <a:noFill/>
          <a:ln>
            <a:noFill/>
          </a:ln>
        </p:spPr>
        <p:txBody>
          <a:bodyPr anchorCtr="0" anchor="ctr" bIns="49475" lIns="98975" spcFirstLastPara="1" rIns="98975" wrap="square" tIns="49475">
            <a:noAutofit/>
          </a:bodyPr>
          <a:lstStyle/>
          <a:p>
            <a:pPr indent="0" lvl="0" marL="0" marR="0" rtl="0" algn="l">
              <a:spcBef>
                <a:spcPts val="0"/>
              </a:spcBef>
              <a:spcAft>
                <a:spcPts val="0"/>
              </a:spcAft>
              <a:buClr>
                <a:srgbClr val="990000"/>
              </a:buClr>
              <a:buSzPts val="1299"/>
              <a:buFont typeface="Calibri"/>
              <a:buNone/>
            </a:pPr>
            <a:r>
              <a:rPr b="1" i="0" lang="en-US" sz="1600" u="none" cap="none" strike="noStrike">
                <a:solidFill>
                  <a:srgbClr val="990000"/>
                </a:solidFill>
                <a:latin typeface="Calibri"/>
                <a:ea typeface="Calibri"/>
                <a:cs typeface="Calibri"/>
                <a:sym typeface="Calibri"/>
              </a:rPr>
              <a:t>Substitutes</a:t>
            </a:r>
            <a:endParaRPr b="0" i="0" sz="1600" u="none" cap="none" strike="noStrike">
              <a:solidFill>
                <a:schemeClr val="dk1"/>
              </a:solidFill>
              <a:latin typeface="Calibri"/>
              <a:ea typeface="Calibri"/>
              <a:cs typeface="Calibri"/>
              <a:sym typeface="Calibri"/>
            </a:endParaRPr>
          </a:p>
        </p:txBody>
      </p:sp>
      <p:sp>
        <p:nvSpPr>
          <p:cNvPr id="166" name="Google Shape;166;p5"/>
          <p:cNvSpPr/>
          <p:nvPr/>
        </p:nvSpPr>
        <p:spPr>
          <a:xfrm>
            <a:off x="6273254" y="3824773"/>
            <a:ext cx="1979700" cy="297000"/>
          </a:xfrm>
          <a:prstGeom prst="rect">
            <a:avLst/>
          </a:prstGeom>
          <a:noFill/>
          <a:ln>
            <a:noFill/>
          </a:ln>
        </p:spPr>
        <p:txBody>
          <a:bodyPr anchorCtr="0" anchor="ctr" bIns="49475" lIns="98975" spcFirstLastPara="1" rIns="98975" wrap="square" tIns="49475">
            <a:noAutofit/>
          </a:bodyPr>
          <a:lstStyle/>
          <a:p>
            <a:pPr indent="0" lvl="0" marL="0" marR="0" rtl="0" algn="l">
              <a:spcBef>
                <a:spcPts val="0"/>
              </a:spcBef>
              <a:spcAft>
                <a:spcPts val="0"/>
              </a:spcAft>
              <a:buClr>
                <a:srgbClr val="C99B00"/>
              </a:buClr>
              <a:buSzPts val="1191"/>
              <a:buFont typeface="Calibri"/>
              <a:buNone/>
            </a:pPr>
            <a:r>
              <a:rPr b="1" i="0" lang="en-US" sz="1600" u="none" cap="none" strike="noStrike">
                <a:solidFill>
                  <a:srgbClr val="C99B00"/>
                </a:solidFill>
                <a:latin typeface="Calibri"/>
                <a:ea typeface="Calibri"/>
                <a:cs typeface="Calibri"/>
                <a:sym typeface="Calibri"/>
              </a:rPr>
              <a:t>MEDIUM</a:t>
            </a:r>
            <a:endParaRPr b="0" i="0" sz="1600" u="none" cap="none" strike="noStrike">
              <a:solidFill>
                <a:schemeClr val="dk1"/>
              </a:solidFill>
              <a:latin typeface="Calibri"/>
              <a:ea typeface="Calibri"/>
              <a:cs typeface="Calibri"/>
              <a:sym typeface="Calibri"/>
            </a:endParaRPr>
          </a:p>
        </p:txBody>
      </p:sp>
      <p:sp>
        <p:nvSpPr>
          <p:cNvPr id="167" name="Google Shape;167;p5"/>
          <p:cNvSpPr/>
          <p:nvPr/>
        </p:nvSpPr>
        <p:spPr>
          <a:xfrm>
            <a:off x="7767475" y="3587200"/>
            <a:ext cx="3950400" cy="544500"/>
          </a:xfrm>
          <a:prstGeom prst="rect">
            <a:avLst/>
          </a:prstGeom>
          <a:noFill/>
          <a:ln>
            <a:noFill/>
          </a:ln>
        </p:spPr>
        <p:txBody>
          <a:bodyPr anchorCtr="0" anchor="ctr" bIns="49475" lIns="98975" spcFirstLastPara="1" rIns="98975" wrap="square" tIns="49475">
            <a:noAutofit/>
          </a:bodyPr>
          <a:lstStyle/>
          <a:p>
            <a:pPr indent="0" lvl="0" marL="0" marR="0" rtl="0" algn="l">
              <a:spcBef>
                <a:spcPts val="0"/>
              </a:spcBef>
              <a:spcAft>
                <a:spcPts val="0"/>
              </a:spcAft>
              <a:buClr>
                <a:srgbClr val="232323"/>
              </a:buClr>
              <a:buSzPts val="1083"/>
              <a:buFont typeface="Calibri"/>
              <a:buNone/>
            </a:pPr>
            <a:r>
              <a:rPr b="0" i="0" lang="en-US" sz="1383" u="none" cap="none" strike="noStrike">
                <a:solidFill>
                  <a:srgbClr val="232323"/>
                </a:solidFill>
                <a:latin typeface="Calibri"/>
                <a:ea typeface="Calibri"/>
                <a:cs typeface="Calibri"/>
                <a:sym typeface="Calibri"/>
              </a:rPr>
              <a:t>Architectural alternatives, but no DRAM/NAND swap</a:t>
            </a:r>
            <a:endParaRPr sz="1383">
              <a:solidFill>
                <a:srgbClr val="232323"/>
              </a:solidFill>
              <a:latin typeface="Calibri"/>
              <a:ea typeface="Calibri"/>
              <a:cs typeface="Calibri"/>
              <a:sym typeface="Calibri"/>
            </a:endParaRPr>
          </a:p>
        </p:txBody>
      </p:sp>
      <p:sp>
        <p:nvSpPr>
          <p:cNvPr id="168" name="Google Shape;168;p5"/>
          <p:cNvSpPr/>
          <p:nvPr/>
        </p:nvSpPr>
        <p:spPr>
          <a:xfrm>
            <a:off x="6075275" y="4349416"/>
            <a:ext cx="5790900" cy="841500"/>
          </a:xfrm>
          <a:prstGeom prst="rect">
            <a:avLst/>
          </a:prstGeom>
          <a:solidFill>
            <a:srgbClr val="FFFFFF"/>
          </a:solidFill>
          <a:ln cap="flat" cmpd="sng" w="10300">
            <a:solidFill>
              <a:srgbClr val="D6D6D6"/>
            </a:solidFill>
            <a:prstDash val="solid"/>
            <a:round/>
            <a:headEnd len="sm" w="sm" type="none"/>
            <a:tailEnd len="sm" w="sm" type="none"/>
          </a:ln>
        </p:spPr>
        <p:txBody>
          <a:bodyPr anchorCtr="0" anchor="ctr" bIns="98975" lIns="98975" spcFirstLastPara="1" rIns="98975" wrap="square" tIns="98975">
            <a:noAutofit/>
          </a:bodyPr>
          <a:lstStyle/>
          <a:p>
            <a:pPr indent="0" lvl="0" marL="0" rtl="0" algn="l">
              <a:spcBef>
                <a:spcPts val="0"/>
              </a:spcBef>
              <a:spcAft>
                <a:spcPts val="0"/>
              </a:spcAft>
              <a:buNone/>
            </a:pPr>
            <a:r>
              <a:t/>
            </a:r>
            <a:endParaRPr sz="1600"/>
          </a:p>
        </p:txBody>
      </p:sp>
      <p:sp>
        <p:nvSpPr>
          <p:cNvPr id="169" name="Google Shape;169;p5"/>
          <p:cNvSpPr/>
          <p:nvPr/>
        </p:nvSpPr>
        <p:spPr>
          <a:xfrm>
            <a:off x="6075275" y="4349416"/>
            <a:ext cx="99000" cy="841500"/>
          </a:xfrm>
          <a:prstGeom prst="rect">
            <a:avLst/>
          </a:prstGeom>
          <a:solidFill>
            <a:srgbClr val="990000"/>
          </a:solidFill>
          <a:ln cap="flat" cmpd="sng" w="13750">
            <a:solidFill>
              <a:srgbClr val="990000"/>
            </a:solidFill>
            <a:prstDash val="solid"/>
            <a:round/>
            <a:headEnd len="sm" w="sm" type="none"/>
            <a:tailEnd len="sm" w="sm" type="none"/>
          </a:ln>
        </p:spPr>
        <p:txBody>
          <a:bodyPr anchorCtr="0" anchor="ctr" bIns="98975" lIns="98975" spcFirstLastPara="1" rIns="98975" wrap="square" tIns="98975">
            <a:noAutofit/>
          </a:bodyPr>
          <a:lstStyle/>
          <a:p>
            <a:pPr indent="0" lvl="0" marL="0" rtl="0" algn="l">
              <a:spcBef>
                <a:spcPts val="0"/>
              </a:spcBef>
              <a:spcAft>
                <a:spcPts val="0"/>
              </a:spcAft>
              <a:buNone/>
            </a:pPr>
            <a:r>
              <a:t/>
            </a:r>
            <a:endParaRPr sz="1600"/>
          </a:p>
        </p:txBody>
      </p:sp>
      <p:sp>
        <p:nvSpPr>
          <p:cNvPr id="170" name="Google Shape;170;p5"/>
          <p:cNvSpPr/>
          <p:nvPr/>
        </p:nvSpPr>
        <p:spPr>
          <a:xfrm>
            <a:off x="6273254" y="4428608"/>
            <a:ext cx="1979700" cy="297000"/>
          </a:xfrm>
          <a:prstGeom prst="rect">
            <a:avLst/>
          </a:prstGeom>
          <a:noFill/>
          <a:ln>
            <a:noFill/>
          </a:ln>
        </p:spPr>
        <p:txBody>
          <a:bodyPr anchorCtr="0" anchor="ctr" bIns="49475" lIns="98975" spcFirstLastPara="1" rIns="98975" wrap="square" tIns="49475">
            <a:noAutofit/>
          </a:bodyPr>
          <a:lstStyle/>
          <a:p>
            <a:pPr indent="0" lvl="0" marL="0" marR="0" rtl="0" algn="l">
              <a:spcBef>
                <a:spcPts val="0"/>
              </a:spcBef>
              <a:spcAft>
                <a:spcPts val="0"/>
              </a:spcAft>
              <a:buClr>
                <a:srgbClr val="990000"/>
              </a:buClr>
              <a:buSzPts val="1299"/>
              <a:buFont typeface="Calibri"/>
              <a:buNone/>
            </a:pPr>
            <a:r>
              <a:rPr b="1" i="0" lang="en-US" sz="1600" u="none" cap="none" strike="noStrike">
                <a:solidFill>
                  <a:srgbClr val="990000"/>
                </a:solidFill>
                <a:latin typeface="Calibri"/>
                <a:ea typeface="Calibri"/>
                <a:cs typeface="Calibri"/>
                <a:sym typeface="Calibri"/>
              </a:rPr>
              <a:t>Buyer Power</a:t>
            </a:r>
            <a:endParaRPr b="0" i="0" sz="1600" u="none" cap="none" strike="noStrike">
              <a:solidFill>
                <a:schemeClr val="dk1"/>
              </a:solidFill>
              <a:latin typeface="Calibri"/>
              <a:ea typeface="Calibri"/>
              <a:cs typeface="Calibri"/>
              <a:sym typeface="Calibri"/>
            </a:endParaRPr>
          </a:p>
        </p:txBody>
      </p:sp>
      <p:sp>
        <p:nvSpPr>
          <p:cNvPr id="171" name="Google Shape;171;p5"/>
          <p:cNvSpPr/>
          <p:nvPr/>
        </p:nvSpPr>
        <p:spPr>
          <a:xfrm>
            <a:off x="6273254" y="4765172"/>
            <a:ext cx="1979700" cy="297000"/>
          </a:xfrm>
          <a:prstGeom prst="rect">
            <a:avLst/>
          </a:prstGeom>
          <a:noFill/>
          <a:ln>
            <a:noFill/>
          </a:ln>
        </p:spPr>
        <p:txBody>
          <a:bodyPr anchorCtr="0" anchor="ctr" bIns="49475" lIns="98975" spcFirstLastPara="1" rIns="98975" wrap="square" tIns="49475">
            <a:noAutofit/>
          </a:bodyPr>
          <a:lstStyle/>
          <a:p>
            <a:pPr indent="0" lvl="0" marL="0" marR="0" rtl="0" algn="l">
              <a:spcBef>
                <a:spcPts val="0"/>
              </a:spcBef>
              <a:spcAft>
                <a:spcPts val="0"/>
              </a:spcAft>
              <a:buClr>
                <a:srgbClr val="990000"/>
              </a:buClr>
              <a:buSzPts val="1191"/>
              <a:buFont typeface="Calibri"/>
              <a:buNone/>
            </a:pPr>
            <a:r>
              <a:rPr b="1" i="0" lang="en-US" sz="1600" u="none" cap="none" strike="noStrike">
                <a:solidFill>
                  <a:srgbClr val="990000"/>
                </a:solidFill>
                <a:latin typeface="Calibri"/>
                <a:ea typeface="Calibri"/>
                <a:cs typeface="Calibri"/>
                <a:sym typeface="Calibri"/>
              </a:rPr>
              <a:t>HIGH</a:t>
            </a:r>
            <a:endParaRPr b="0" i="0" sz="1600" u="none" cap="none" strike="noStrike">
              <a:solidFill>
                <a:schemeClr val="dk1"/>
              </a:solidFill>
              <a:latin typeface="Calibri"/>
              <a:ea typeface="Calibri"/>
              <a:cs typeface="Calibri"/>
              <a:sym typeface="Calibri"/>
            </a:endParaRPr>
          </a:p>
        </p:txBody>
      </p:sp>
      <p:sp>
        <p:nvSpPr>
          <p:cNvPr id="172" name="Google Shape;172;p5"/>
          <p:cNvSpPr/>
          <p:nvPr/>
        </p:nvSpPr>
        <p:spPr>
          <a:xfrm>
            <a:off x="7767352" y="4527600"/>
            <a:ext cx="3950400" cy="544500"/>
          </a:xfrm>
          <a:prstGeom prst="rect">
            <a:avLst/>
          </a:prstGeom>
          <a:noFill/>
          <a:ln>
            <a:noFill/>
          </a:ln>
        </p:spPr>
        <p:txBody>
          <a:bodyPr anchorCtr="0" anchor="ctr" bIns="49475" lIns="98975" spcFirstLastPara="1" rIns="98975" wrap="square" tIns="49475">
            <a:noAutofit/>
          </a:bodyPr>
          <a:lstStyle/>
          <a:p>
            <a:pPr indent="0" lvl="0" marL="0" marR="0" rtl="0" algn="l">
              <a:spcBef>
                <a:spcPts val="0"/>
              </a:spcBef>
              <a:spcAft>
                <a:spcPts val="0"/>
              </a:spcAft>
              <a:buClr>
                <a:srgbClr val="232323"/>
              </a:buClr>
              <a:buSzPts val="1083"/>
              <a:buFont typeface="Calibri"/>
              <a:buNone/>
            </a:pPr>
            <a:r>
              <a:rPr b="0" i="0" lang="en-US" sz="1383" u="none" cap="none" strike="noStrike">
                <a:solidFill>
                  <a:srgbClr val="232323"/>
                </a:solidFill>
                <a:latin typeface="Calibri"/>
                <a:ea typeface="Calibri"/>
                <a:cs typeface="Calibri"/>
                <a:sym typeface="Calibri"/>
              </a:rPr>
              <a:t>Concentrated hyperscaler customers</a:t>
            </a:r>
            <a:endParaRPr b="0" i="0" sz="1383" u="none" cap="none" strike="noStrike">
              <a:solidFill>
                <a:srgbClr val="232323"/>
              </a:solidFill>
              <a:latin typeface="Calibri"/>
              <a:ea typeface="Calibri"/>
              <a:cs typeface="Calibri"/>
              <a:sym typeface="Calibri"/>
            </a:endParaRPr>
          </a:p>
          <a:p>
            <a:pPr indent="0" lvl="0" marL="0" marR="0" rtl="0" algn="l">
              <a:spcBef>
                <a:spcPts val="0"/>
              </a:spcBef>
              <a:spcAft>
                <a:spcPts val="0"/>
              </a:spcAft>
              <a:buClr>
                <a:srgbClr val="232323"/>
              </a:buClr>
              <a:buSzPts val="1083"/>
              <a:buFont typeface="Calibri"/>
              <a:buNone/>
            </a:pPr>
            <a:r>
              <a:rPr lang="en-US" sz="1383">
                <a:solidFill>
                  <a:srgbClr val="232323"/>
                </a:solidFill>
                <a:latin typeface="Calibri"/>
                <a:ea typeface="Calibri"/>
                <a:cs typeface="Calibri"/>
                <a:sym typeface="Calibri"/>
              </a:rPr>
              <a:t>Customers buy huge quantities = Leverage</a:t>
            </a:r>
            <a:endParaRPr sz="1383">
              <a:solidFill>
                <a:srgbClr val="232323"/>
              </a:solidFill>
              <a:latin typeface="Calibri"/>
              <a:ea typeface="Calibri"/>
              <a:cs typeface="Calibri"/>
              <a:sym typeface="Calibri"/>
            </a:endParaRPr>
          </a:p>
        </p:txBody>
      </p:sp>
      <p:sp>
        <p:nvSpPr>
          <p:cNvPr id="173" name="Google Shape;173;p5"/>
          <p:cNvSpPr/>
          <p:nvPr/>
        </p:nvSpPr>
        <p:spPr>
          <a:xfrm>
            <a:off x="6075275" y="5289815"/>
            <a:ext cx="5790900" cy="841500"/>
          </a:xfrm>
          <a:prstGeom prst="rect">
            <a:avLst/>
          </a:prstGeom>
          <a:solidFill>
            <a:srgbClr val="FFFFFF"/>
          </a:solidFill>
          <a:ln cap="flat" cmpd="sng" w="10300">
            <a:solidFill>
              <a:srgbClr val="D6D6D6"/>
            </a:solidFill>
            <a:prstDash val="solid"/>
            <a:round/>
            <a:headEnd len="sm" w="sm" type="none"/>
            <a:tailEnd len="sm" w="sm" type="none"/>
          </a:ln>
        </p:spPr>
        <p:txBody>
          <a:bodyPr anchorCtr="0" anchor="ctr" bIns="98975" lIns="98975" spcFirstLastPara="1" rIns="98975" wrap="square" tIns="98975">
            <a:noAutofit/>
          </a:bodyPr>
          <a:lstStyle/>
          <a:p>
            <a:pPr indent="0" lvl="0" marL="0" rtl="0" algn="l">
              <a:spcBef>
                <a:spcPts val="0"/>
              </a:spcBef>
              <a:spcAft>
                <a:spcPts val="0"/>
              </a:spcAft>
              <a:buNone/>
            </a:pPr>
            <a:r>
              <a:t/>
            </a:r>
            <a:endParaRPr sz="1600"/>
          </a:p>
        </p:txBody>
      </p:sp>
      <p:sp>
        <p:nvSpPr>
          <p:cNvPr id="174" name="Google Shape;174;p5"/>
          <p:cNvSpPr/>
          <p:nvPr/>
        </p:nvSpPr>
        <p:spPr>
          <a:xfrm>
            <a:off x="6075275" y="5289815"/>
            <a:ext cx="99000" cy="841500"/>
          </a:xfrm>
          <a:prstGeom prst="rect">
            <a:avLst/>
          </a:prstGeom>
          <a:solidFill>
            <a:srgbClr val="C99B00"/>
          </a:solidFill>
          <a:ln cap="flat" cmpd="sng" w="13750">
            <a:solidFill>
              <a:srgbClr val="C99B00"/>
            </a:solidFill>
            <a:prstDash val="solid"/>
            <a:round/>
            <a:headEnd len="sm" w="sm" type="none"/>
            <a:tailEnd len="sm" w="sm" type="none"/>
          </a:ln>
        </p:spPr>
        <p:txBody>
          <a:bodyPr anchorCtr="0" anchor="ctr" bIns="98975" lIns="98975" spcFirstLastPara="1" rIns="98975" wrap="square" tIns="98975">
            <a:noAutofit/>
          </a:bodyPr>
          <a:lstStyle/>
          <a:p>
            <a:pPr indent="0" lvl="0" marL="0" rtl="0" algn="l">
              <a:spcBef>
                <a:spcPts val="0"/>
              </a:spcBef>
              <a:spcAft>
                <a:spcPts val="0"/>
              </a:spcAft>
              <a:buNone/>
            </a:pPr>
            <a:r>
              <a:t/>
            </a:r>
            <a:endParaRPr sz="1600"/>
          </a:p>
        </p:txBody>
      </p:sp>
      <p:sp>
        <p:nvSpPr>
          <p:cNvPr id="175" name="Google Shape;175;p5"/>
          <p:cNvSpPr/>
          <p:nvPr/>
        </p:nvSpPr>
        <p:spPr>
          <a:xfrm>
            <a:off x="6273254" y="5369007"/>
            <a:ext cx="1979700" cy="297000"/>
          </a:xfrm>
          <a:prstGeom prst="rect">
            <a:avLst/>
          </a:prstGeom>
          <a:noFill/>
          <a:ln>
            <a:noFill/>
          </a:ln>
        </p:spPr>
        <p:txBody>
          <a:bodyPr anchorCtr="0" anchor="ctr" bIns="49475" lIns="98975" spcFirstLastPara="1" rIns="98975" wrap="square" tIns="49475">
            <a:noAutofit/>
          </a:bodyPr>
          <a:lstStyle/>
          <a:p>
            <a:pPr indent="0" lvl="0" marL="0" marR="0" rtl="0" algn="l">
              <a:spcBef>
                <a:spcPts val="0"/>
              </a:spcBef>
              <a:spcAft>
                <a:spcPts val="0"/>
              </a:spcAft>
              <a:buClr>
                <a:srgbClr val="990000"/>
              </a:buClr>
              <a:buSzPts val="1299"/>
              <a:buFont typeface="Calibri"/>
              <a:buNone/>
            </a:pPr>
            <a:r>
              <a:rPr b="1" i="0" lang="en-US" sz="1600" u="none" cap="none" strike="noStrike">
                <a:solidFill>
                  <a:srgbClr val="990000"/>
                </a:solidFill>
                <a:latin typeface="Calibri"/>
                <a:ea typeface="Calibri"/>
                <a:cs typeface="Calibri"/>
                <a:sym typeface="Calibri"/>
              </a:rPr>
              <a:t>Supplier Power</a:t>
            </a:r>
            <a:endParaRPr b="0" i="0" sz="1600" u="none" cap="none" strike="noStrike">
              <a:solidFill>
                <a:schemeClr val="dk1"/>
              </a:solidFill>
              <a:latin typeface="Calibri"/>
              <a:ea typeface="Calibri"/>
              <a:cs typeface="Calibri"/>
              <a:sym typeface="Calibri"/>
            </a:endParaRPr>
          </a:p>
        </p:txBody>
      </p:sp>
      <p:sp>
        <p:nvSpPr>
          <p:cNvPr id="176" name="Google Shape;176;p5"/>
          <p:cNvSpPr/>
          <p:nvPr/>
        </p:nvSpPr>
        <p:spPr>
          <a:xfrm>
            <a:off x="6273254" y="5705570"/>
            <a:ext cx="1979700" cy="297000"/>
          </a:xfrm>
          <a:prstGeom prst="rect">
            <a:avLst/>
          </a:prstGeom>
          <a:noFill/>
          <a:ln>
            <a:noFill/>
          </a:ln>
        </p:spPr>
        <p:txBody>
          <a:bodyPr anchorCtr="0" anchor="ctr" bIns="49475" lIns="98975" spcFirstLastPara="1" rIns="98975" wrap="square" tIns="49475">
            <a:noAutofit/>
          </a:bodyPr>
          <a:lstStyle/>
          <a:p>
            <a:pPr indent="0" lvl="0" marL="0" marR="0" rtl="0" algn="l">
              <a:spcBef>
                <a:spcPts val="0"/>
              </a:spcBef>
              <a:spcAft>
                <a:spcPts val="0"/>
              </a:spcAft>
              <a:buClr>
                <a:srgbClr val="C99B00"/>
              </a:buClr>
              <a:buSzPts val="1191"/>
              <a:buFont typeface="Calibri"/>
              <a:buNone/>
            </a:pPr>
            <a:r>
              <a:rPr b="1" i="0" lang="en-US" sz="1600" u="none" cap="none" strike="noStrike">
                <a:solidFill>
                  <a:srgbClr val="C99B00"/>
                </a:solidFill>
                <a:latin typeface="Calibri"/>
                <a:ea typeface="Calibri"/>
                <a:cs typeface="Calibri"/>
                <a:sym typeface="Calibri"/>
              </a:rPr>
              <a:t>MEDIUM</a:t>
            </a:r>
            <a:endParaRPr b="0" i="0" sz="1600" u="none" cap="none" strike="noStrike">
              <a:solidFill>
                <a:schemeClr val="dk1"/>
              </a:solidFill>
              <a:latin typeface="Calibri"/>
              <a:ea typeface="Calibri"/>
              <a:cs typeface="Calibri"/>
              <a:sym typeface="Calibri"/>
            </a:endParaRPr>
          </a:p>
        </p:txBody>
      </p:sp>
      <p:sp>
        <p:nvSpPr>
          <p:cNvPr id="177" name="Google Shape;177;p5"/>
          <p:cNvSpPr/>
          <p:nvPr/>
        </p:nvSpPr>
        <p:spPr>
          <a:xfrm>
            <a:off x="7767352" y="5468000"/>
            <a:ext cx="3950400" cy="544500"/>
          </a:xfrm>
          <a:prstGeom prst="rect">
            <a:avLst/>
          </a:prstGeom>
          <a:noFill/>
          <a:ln>
            <a:noFill/>
          </a:ln>
        </p:spPr>
        <p:txBody>
          <a:bodyPr anchorCtr="0" anchor="ctr" bIns="49475" lIns="98975" spcFirstLastPara="1" rIns="98975" wrap="square" tIns="49475">
            <a:noAutofit/>
          </a:bodyPr>
          <a:lstStyle/>
          <a:p>
            <a:pPr indent="0" lvl="0" marL="0" marR="0" rtl="0" algn="l">
              <a:spcBef>
                <a:spcPts val="0"/>
              </a:spcBef>
              <a:spcAft>
                <a:spcPts val="0"/>
              </a:spcAft>
              <a:buClr>
                <a:srgbClr val="232323"/>
              </a:buClr>
              <a:buSzPts val="1083"/>
              <a:buFont typeface="Calibri"/>
              <a:buNone/>
            </a:pPr>
            <a:r>
              <a:rPr b="0" i="0" lang="en-US" sz="1383" u="none" cap="none" strike="noStrike">
                <a:solidFill>
                  <a:srgbClr val="232323"/>
                </a:solidFill>
                <a:latin typeface="Calibri"/>
                <a:ea typeface="Calibri"/>
                <a:cs typeface="Calibri"/>
                <a:sym typeface="Calibri"/>
              </a:rPr>
              <a:t>Limited material/tool suppliers (e.g., ASML)</a:t>
            </a:r>
            <a:endParaRPr b="0" i="0" sz="1383" u="none" cap="none" strike="noStrike">
              <a:solidFill>
                <a:srgbClr val="232323"/>
              </a:solidFill>
              <a:latin typeface="Calibri"/>
              <a:ea typeface="Calibri"/>
              <a:cs typeface="Calibri"/>
              <a:sym typeface="Calibri"/>
            </a:endParaRPr>
          </a:p>
          <a:p>
            <a:pPr indent="0" lvl="0" marL="0" marR="0" rtl="0" algn="l">
              <a:spcBef>
                <a:spcPts val="0"/>
              </a:spcBef>
              <a:spcAft>
                <a:spcPts val="0"/>
              </a:spcAft>
              <a:buClr>
                <a:srgbClr val="232323"/>
              </a:buClr>
              <a:buSzPts val="1083"/>
              <a:buFont typeface="Calibri"/>
              <a:buNone/>
            </a:pPr>
            <a:r>
              <a:rPr lang="en-US" sz="1383">
                <a:solidFill>
                  <a:srgbClr val="232323"/>
                </a:solidFill>
                <a:latin typeface="Calibri"/>
                <a:ea typeface="Calibri"/>
                <a:cs typeface="Calibri"/>
                <a:sym typeface="Calibri"/>
              </a:rPr>
              <a:t>Limits on sourcing flexibility</a:t>
            </a:r>
            <a:endParaRPr sz="1383">
              <a:solidFill>
                <a:srgbClr val="232323"/>
              </a:solidFill>
              <a:latin typeface="Calibri"/>
              <a:ea typeface="Calibri"/>
              <a:cs typeface="Calibri"/>
              <a:sym typeface="Calibri"/>
            </a:endParaRPr>
          </a:p>
        </p:txBody>
      </p:sp>
      <p:sp>
        <p:nvSpPr>
          <p:cNvPr id="178" name="Google Shape;178;p5"/>
          <p:cNvSpPr/>
          <p:nvPr/>
        </p:nvSpPr>
        <p:spPr>
          <a:xfrm>
            <a:off x="0" y="6510528"/>
            <a:ext cx="12191695" cy="347472"/>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5"/>
          <p:cNvSpPr/>
          <p:nvPr/>
        </p:nvSpPr>
        <p:spPr>
          <a:xfrm>
            <a:off x="0" y="6510528"/>
            <a:ext cx="12191695" cy="36576"/>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5"/>
          <p:cNvSpPr/>
          <p:nvPr/>
        </p:nvSpPr>
        <p:spPr>
          <a:xfrm>
            <a:off x="7498080" y="6556248"/>
            <a:ext cx="3657600"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C72C"/>
              </a:buClr>
              <a:buSzPts val="900"/>
              <a:buFont typeface="Calibri"/>
              <a:buNone/>
            </a:pPr>
            <a:r>
              <a:t/>
            </a:r>
            <a:endParaRPr b="0" i="0" sz="900" u="none" cap="none" strike="noStrike">
              <a:solidFill>
                <a:schemeClr val="dk1"/>
              </a:solidFill>
              <a:latin typeface="Calibri"/>
              <a:ea typeface="Calibri"/>
              <a:cs typeface="Calibri"/>
              <a:sym typeface="Calibri"/>
            </a:endParaRPr>
          </a:p>
        </p:txBody>
      </p:sp>
      <p:sp>
        <p:nvSpPr>
          <p:cNvPr id="181" name="Google Shape;181;p5"/>
          <p:cNvSpPr/>
          <p:nvPr/>
        </p:nvSpPr>
        <p:spPr>
          <a:xfrm>
            <a:off x="11368735" y="6556248"/>
            <a:ext cx="548640"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AF7EF"/>
              </a:buClr>
              <a:buSzPts val="900"/>
              <a:buFont typeface="Calibri"/>
              <a:buNone/>
            </a:pPr>
            <a:r>
              <a:t/>
            </a:r>
            <a:endParaRPr b="0" i="0" sz="900" u="none" cap="none" strike="noStrike">
              <a:solidFill>
                <a:schemeClr val="dk1"/>
              </a:solidFill>
              <a:latin typeface="Calibri"/>
              <a:ea typeface="Calibri"/>
              <a:cs typeface="Calibri"/>
              <a:sym typeface="Calibri"/>
            </a:endParaRPr>
          </a:p>
        </p:txBody>
      </p:sp>
      <p:sp>
        <p:nvSpPr>
          <p:cNvPr id="182" name="Google Shape;182;p5"/>
          <p:cNvSpPr/>
          <p:nvPr/>
        </p:nvSpPr>
        <p:spPr>
          <a:xfrm>
            <a:off x="7767352" y="2617125"/>
            <a:ext cx="3950400" cy="544500"/>
          </a:xfrm>
          <a:prstGeom prst="rect">
            <a:avLst/>
          </a:prstGeom>
          <a:noFill/>
          <a:ln>
            <a:noFill/>
          </a:ln>
        </p:spPr>
        <p:txBody>
          <a:bodyPr anchorCtr="0" anchor="ctr" bIns="49475" lIns="98975" spcFirstLastPara="1" rIns="98975" wrap="square" tIns="49475">
            <a:noAutofit/>
          </a:bodyPr>
          <a:lstStyle/>
          <a:p>
            <a:pPr indent="0" lvl="0" marL="0" marR="0" rtl="0" algn="l">
              <a:spcBef>
                <a:spcPts val="0"/>
              </a:spcBef>
              <a:spcAft>
                <a:spcPts val="0"/>
              </a:spcAft>
              <a:buClr>
                <a:srgbClr val="232323"/>
              </a:buClr>
              <a:buSzPts val="1083"/>
              <a:buFont typeface="Calibri"/>
              <a:buNone/>
            </a:pPr>
            <a:r>
              <a:rPr b="0" i="0" lang="en-US" sz="1383" u="none" cap="none" strike="noStrike">
                <a:solidFill>
                  <a:srgbClr val="232323"/>
                </a:solidFill>
                <a:latin typeface="Calibri"/>
                <a:ea typeface="Calibri"/>
                <a:cs typeface="Calibri"/>
                <a:sym typeface="Calibri"/>
              </a:rPr>
              <a:t>$20B+ fab capex barrier, R&amp;D intensity</a:t>
            </a:r>
            <a:endParaRPr b="0" i="0" sz="1383" u="none" cap="none" strike="noStrike">
              <a:solidFill>
                <a:srgbClr val="232323"/>
              </a:solidFill>
              <a:latin typeface="Calibri"/>
              <a:ea typeface="Calibri"/>
              <a:cs typeface="Calibri"/>
              <a:sym typeface="Calibri"/>
            </a:endParaRPr>
          </a:p>
          <a:p>
            <a:pPr indent="0" lvl="0" marL="0" marR="0" rtl="0" algn="l">
              <a:spcBef>
                <a:spcPts val="0"/>
              </a:spcBef>
              <a:spcAft>
                <a:spcPts val="0"/>
              </a:spcAft>
              <a:buClr>
                <a:srgbClr val="232323"/>
              </a:buClr>
              <a:buSzPts val="1083"/>
              <a:buFont typeface="Calibri"/>
              <a:buNone/>
            </a:pPr>
            <a:r>
              <a:rPr lang="en-US" sz="1383">
                <a:solidFill>
                  <a:srgbClr val="232323"/>
                </a:solidFill>
                <a:latin typeface="Calibri"/>
                <a:ea typeface="Calibri"/>
                <a:cs typeface="Calibri"/>
                <a:sym typeface="Calibri"/>
              </a:rPr>
              <a:t>Years of engineering required</a:t>
            </a:r>
            <a:endParaRPr sz="1383">
              <a:solidFill>
                <a:srgbClr val="232323"/>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7EF"/>
        </a:solidFill>
      </p:bgPr>
    </p:bg>
    <p:spTree>
      <p:nvGrpSpPr>
        <p:cNvPr id="187" name="Shape 187"/>
        <p:cNvGrpSpPr/>
        <p:nvPr/>
      </p:nvGrpSpPr>
      <p:grpSpPr>
        <a:xfrm>
          <a:off x="0" y="0"/>
          <a:ext cx="0" cy="0"/>
          <a:chOff x="0" y="0"/>
          <a:chExt cx="0" cy="0"/>
        </a:xfrm>
      </p:grpSpPr>
      <p:sp>
        <p:nvSpPr>
          <p:cNvPr id="188" name="Google Shape;188;p6"/>
          <p:cNvSpPr/>
          <p:nvPr/>
        </p:nvSpPr>
        <p:spPr>
          <a:xfrm>
            <a:off x="0" y="0"/>
            <a:ext cx="12191695" cy="73152"/>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6"/>
          <p:cNvSpPr/>
          <p:nvPr/>
        </p:nvSpPr>
        <p:spPr>
          <a:xfrm>
            <a:off x="457200" y="201168"/>
            <a:ext cx="91440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99B00"/>
              </a:buClr>
              <a:buSzPts val="1000"/>
              <a:buFont typeface="Calibri"/>
              <a:buNone/>
            </a:pPr>
            <a:r>
              <a:rPr b="1" i="0" lang="en-US" sz="1000" u="none" cap="none" strike="noStrike">
                <a:solidFill>
                  <a:srgbClr val="C99B00"/>
                </a:solidFill>
                <a:latin typeface="Calibri"/>
                <a:ea typeface="Calibri"/>
                <a:cs typeface="Calibri"/>
                <a:sym typeface="Calibri"/>
              </a:rPr>
              <a:t>SECTION 05</a:t>
            </a:r>
            <a:endParaRPr b="0" i="0" sz="1000" u="none" cap="none" strike="noStrike">
              <a:solidFill>
                <a:schemeClr val="dk1"/>
              </a:solidFill>
              <a:latin typeface="Calibri"/>
              <a:ea typeface="Calibri"/>
              <a:cs typeface="Calibri"/>
              <a:sym typeface="Calibri"/>
            </a:endParaRPr>
          </a:p>
        </p:txBody>
      </p:sp>
      <p:sp>
        <p:nvSpPr>
          <p:cNvPr id="190" name="Google Shape;190;p6"/>
          <p:cNvSpPr/>
          <p:nvPr/>
        </p:nvSpPr>
        <p:spPr>
          <a:xfrm>
            <a:off x="457200" y="438912"/>
            <a:ext cx="11247120" cy="5943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2800"/>
              <a:buFont typeface="Georgia"/>
              <a:buNone/>
            </a:pPr>
            <a:r>
              <a:rPr b="0" i="0" lang="en-US" sz="2800" u="none" cap="none" strike="noStrike">
                <a:solidFill>
                  <a:srgbClr val="990000"/>
                </a:solidFill>
                <a:latin typeface="Georgia"/>
                <a:ea typeface="Georgia"/>
                <a:cs typeface="Georgia"/>
                <a:sym typeface="Georgia"/>
              </a:rPr>
              <a:t>Comparative Analysis — Growth Rates</a:t>
            </a:r>
            <a:endParaRPr b="0" i="0" sz="2800" u="none" cap="none" strike="noStrike">
              <a:solidFill>
                <a:schemeClr val="dk1"/>
              </a:solidFill>
              <a:latin typeface="Calibri"/>
              <a:ea typeface="Calibri"/>
              <a:cs typeface="Calibri"/>
              <a:sym typeface="Calibri"/>
            </a:endParaRPr>
          </a:p>
        </p:txBody>
      </p:sp>
      <p:cxnSp>
        <p:nvCxnSpPr>
          <p:cNvPr id="191" name="Google Shape;191;p6"/>
          <p:cNvCxnSpPr/>
          <p:nvPr/>
        </p:nvCxnSpPr>
        <p:spPr>
          <a:xfrm>
            <a:off x="457200" y="1115568"/>
            <a:ext cx="1005840" cy="0"/>
          </a:xfrm>
          <a:prstGeom prst="straightConnector1">
            <a:avLst/>
          </a:prstGeom>
          <a:noFill/>
          <a:ln cap="flat" cmpd="sng" w="31750">
            <a:solidFill>
              <a:srgbClr val="FFC72C"/>
            </a:solidFill>
            <a:prstDash val="solid"/>
            <a:round/>
            <a:headEnd len="sm" w="sm" type="none"/>
            <a:tailEnd len="sm" w="sm" type="none"/>
          </a:ln>
        </p:spPr>
      </p:cxnSp>
      <p:sp>
        <p:nvSpPr>
          <p:cNvPr id="192" name="Google Shape;192;p6"/>
          <p:cNvSpPr/>
          <p:nvPr/>
        </p:nvSpPr>
        <p:spPr>
          <a:xfrm>
            <a:off x="457200" y="1325880"/>
            <a:ext cx="11247120" cy="5486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193" name="Google Shape;193;p6"/>
          <p:cNvSpPr/>
          <p:nvPr/>
        </p:nvSpPr>
        <p:spPr>
          <a:xfrm>
            <a:off x="457200" y="2011680"/>
            <a:ext cx="548640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99B00"/>
              </a:buClr>
              <a:buSzPts val="1100"/>
              <a:buFont typeface="Calibri"/>
              <a:buNone/>
            </a:pPr>
            <a:r>
              <a:rPr b="1" i="0" lang="en-US" sz="1100" u="none" cap="none" strike="noStrike">
                <a:solidFill>
                  <a:srgbClr val="C99B00"/>
                </a:solidFill>
                <a:latin typeface="Calibri"/>
                <a:ea typeface="Calibri"/>
                <a:cs typeface="Calibri"/>
                <a:sym typeface="Calibri"/>
              </a:rPr>
              <a:t>TOTAL REVENUE — YoY GROWTH</a:t>
            </a:r>
            <a:endParaRPr b="0" i="0" sz="1100" u="none" cap="none" strike="noStrike">
              <a:solidFill>
                <a:schemeClr val="dk1"/>
              </a:solidFill>
              <a:latin typeface="Calibri"/>
              <a:ea typeface="Calibri"/>
              <a:cs typeface="Calibri"/>
              <a:sym typeface="Calibri"/>
            </a:endParaRPr>
          </a:p>
        </p:txBody>
      </p:sp>
      <p:cxnSp>
        <p:nvCxnSpPr>
          <p:cNvPr id="194" name="Google Shape;194;p6"/>
          <p:cNvCxnSpPr/>
          <p:nvPr/>
        </p:nvCxnSpPr>
        <p:spPr>
          <a:xfrm>
            <a:off x="457200" y="3657600"/>
            <a:ext cx="5486400" cy="0"/>
          </a:xfrm>
          <a:prstGeom prst="straightConnector1">
            <a:avLst/>
          </a:prstGeom>
          <a:noFill/>
          <a:ln cap="flat" cmpd="sng" w="15225">
            <a:solidFill>
              <a:srgbClr val="232323"/>
            </a:solidFill>
            <a:prstDash val="solid"/>
            <a:round/>
            <a:headEnd len="sm" w="sm" type="none"/>
            <a:tailEnd len="sm" w="sm" type="none"/>
          </a:ln>
        </p:spPr>
      </p:cxnSp>
      <p:sp>
        <p:nvSpPr>
          <p:cNvPr id="195" name="Google Shape;195;p6"/>
          <p:cNvSpPr/>
          <p:nvPr/>
        </p:nvSpPr>
        <p:spPr>
          <a:xfrm>
            <a:off x="822960" y="3513909"/>
            <a:ext cx="822960" cy="143691"/>
          </a:xfrm>
          <a:prstGeom prst="rect">
            <a:avLst/>
          </a:prstGeom>
          <a:solidFill>
            <a:srgbClr val="2C7A3D"/>
          </a:solidFill>
          <a:ln cap="flat" cmpd="sng" w="12700">
            <a:solidFill>
              <a:srgbClr val="2C7A3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6"/>
          <p:cNvSpPr/>
          <p:nvPr/>
        </p:nvSpPr>
        <p:spPr>
          <a:xfrm>
            <a:off x="640080" y="3193869"/>
            <a:ext cx="1188720"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+11.0%</a:t>
            </a:r>
            <a:endParaRPr b="0" i="0" sz="1100" u="none" cap="none" strike="noStrike">
              <a:solidFill>
                <a:schemeClr val="dk1"/>
              </a:solidFill>
              <a:latin typeface="Calibri"/>
              <a:ea typeface="Calibri"/>
              <a:cs typeface="Calibri"/>
              <a:sym typeface="Calibri"/>
            </a:endParaRPr>
          </a:p>
        </p:txBody>
      </p:sp>
      <p:sp>
        <p:nvSpPr>
          <p:cNvPr id="197" name="Google Shape;197;p6"/>
          <p:cNvSpPr/>
          <p:nvPr/>
        </p:nvSpPr>
        <p:spPr>
          <a:xfrm>
            <a:off x="640080" y="3703320"/>
            <a:ext cx="1188720" cy="25603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1" i="0" lang="en-US" sz="1000" u="none" cap="none" strike="noStrike">
                <a:solidFill>
                  <a:srgbClr val="232323"/>
                </a:solidFill>
                <a:latin typeface="Calibri"/>
                <a:ea typeface="Calibri"/>
                <a:cs typeface="Calibri"/>
                <a:sym typeface="Calibri"/>
              </a:rPr>
              <a:t>FY22</a:t>
            </a:r>
            <a:endParaRPr b="0" i="0" sz="1000" u="none" cap="none" strike="noStrike">
              <a:solidFill>
                <a:schemeClr val="dk1"/>
              </a:solidFill>
              <a:latin typeface="Calibri"/>
              <a:ea typeface="Calibri"/>
              <a:cs typeface="Calibri"/>
              <a:sym typeface="Calibri"/>
            </a:endParaRPr>
          </a:p>
        </p:txBody>
      </p:sp>
      <p:sp>
        <p:nvSpPr>
          <p:cNvPr id="198" name="Google Shape;198;p6"/>
          <p:cNvSpPr/>
          <p:nvPr/>
        </p:nvSpPr>
        <p:spPr>
          <a:xfrm>
            <a:off x="2057400" y="3657600"/>
            <a:ext cx="822960" cy="646611"/>
          </a:xfrm>
          <a:prstGeom prst="rect">
            <a:avLst/>
          </a:prstGeom>
          <a:solidFill>
            <a:srgbClr val="5C0000"/>
          </a:solidFill>
          <a:ln cap="flat" cmpd="sng" w="12700">
            <a:solidFill>
              <a:srgbClr val="5C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6"/>
          <p:cNvSpPr/>
          <p:nvPr/>
        </p:nvSpPr>
        <p:spPr>
          <a:xfrm>
            <a:off x="1874520" y="4322499"/>
            <a:ext cx="1188720"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-49.5%</a:t>
            </a:r>
            <a:endParaRPr b="0" i="0" sz="1100" u="none" cap="none" strike="noStrike">
              <a:solidFill>
                <a:schemeClr val="dk1"/>
              </a:solidFill>
              <a:latin typeface="Calibri"/>
              <a:ea typeface="Calibri"/>
              <a:cs typeface="Calibri"/>
              <a:sym typeface="Calibri"/>
            </a:endParaRPr>
          </a:p>
        </p:txBody>
      </p:sp>
      <p:sp>
        <p:nvSpPr>
          <p:cNvPr id="200" name="Google Shape;200;p6"/>
          <p:cNvSpPr/>
          <p:nvPr/>
        </p:nvSpPr>
        <p:spPr>
          <a:xfrm>
            <a:off x="1874520" y="4669971"/>
            <a:ext cx="1188720" cy="25603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1" i="0" lang="en-US" sz="1000" u="none" cap="none" strike="noStrike">
                <a:solidFill>
                  <a:srgbClr val="232323"/>
                </a:solidFill>
                <a:latin typeface="Calibri"/>
                <a:ea typeface="Calibri"/>
                <a:cs typeface="Calibri"/>
                <a:sym typeface="Calibri"/>
              </a:rPr>
              <a:t>FY23</a:t>
            </a:r>
            <a:endParaRPr b="0" i="0" sz="1000" u="none" cap="none" strike="noStrike">
              <a:solidFill>
                <a:schemeClr val="dk1"/>
              </a:solidFill>
              <a:latin typeface="Calibri"/>
              <a:ea typeface="Calibri"/>
              <a:cs typeface="Calibri"/>
              <a:sym typeface="Calibri"/>
            </a:endParaRPr>
          </a:p>
        </p:txBody>
      </p:sp>
      <p:sp>
        <p:nvSpPr>
          <p:cNvPr id="201" name="Google Shape;201;p6"/>
          <p:cNvSpPr/>
          <p:nvPr/>
        </p:nvSpPr>
        <p:spPr>
          <a:xfrm>
            <a:off x="3291840" y="2852928"/>
            <a:ext cx="822960" cy="804672"/>
          </a:xfrm>
          <a:prstGeom prst="rect">
            <a:avLst/>
          </a:prstGeom>
          <a:solidFill>
            <a:srgbClr val="2C7A3D"/>
          </a:solidFill>
          <a:ln cap="flat" cmpd="sng" w="12700">
            <a:solidFill>
              <a:srgbClr val="2C7A3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6"/>
          <p:cNvSpPr/>
          <p:nvPr/>
        </p:nvSpPr>
        <p:spPr>
          <a:xfrm>
            <a:off x="3108960" y="2532888"/>
            <a:ext cx="1188720"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+61.6%</a:t>
            </a:r>
            <a:endParaRPr b="0" i="0" sz="1100" u="none" cap="none" strike="noStrike">
              <a:solidFill>
                <a:schemeClr val="dk1"/>
              </a:solidFill>
              <a:latin typeface="Calibri"/>
              <a:ea typeface="Calibri"/>
              <a:cs typeface="Calibri"/>
              <a:sym typeface="Calibri"/>
            </a:endParaRPr>
          </a:p>
        </p:txBody>
      </p:sp>
      <p:sp>
        <p:nvSpPr>
          <p:cNvPr id="203" name="Google Shape;203;p6"/>
          <p:cNvSpPr/>
          <p:nvPr/>
        </p:nvSpPr>
        <p:spPr>
          <a:xfrm>
            <a:off x="3108960" y="3703320"/>
            <a:ext cx="1188720" cy="25603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1" i="0" lang="en-US" sz="1000" u="none" cap="none" strike="noStrike">
                <a:solidFill>
                  <a:srgbClr val="232323"/>
                </a:solidFill>
                <a:latin typeface="Calibri"/>
                <a:ea typeface="Calibri"/>
                <a:cs typeface="Calibri"/>
                <a:sym typeface="Calibri"/>
              </a:rPr>
              <a:t>FY24</a:t>
            </a:r>
            <a:endParaRPr b="0" i="0" sz="1000" u="none" cap="none" strike="noStrike">
              <a:solidFill>
                <a:schemeClr val="dk1"/>
              </a:solidFill>
              <a:latin typeface="Calibri"/>
              <a:ea typeface="Calibri"/>
              <a:cs typeface="Calibri"/>
              <a:sym typeface="Calibri"/>
            </a:endParaRPr>
          </a:p>
        </p:txBody>
      </p:sp>
      <p:sp>
        <p:nvSpPr>
          <p:cNvPr id="204" name="Google Shape;204;p6"/>
          <p:cNvSpPr/>
          <p:nvPr/>
        </p:nvSpPr>
        <p:spPr>
          <a:xfrm>
            <a:off x="4526280" y="3018826"/>
            <a:ext cx="822960" cy="638774"/>
          </a:xfrm>
          <a:prstGeom prst="rect">
            <a:avLst/>
          </a:prstGeom>
          <a:solidFill>
            <a:srgbClr val="2C7A3D"/>
          </a:solidFill>
          <a:ln cap="flat" cmpd="sng" w="12700">
            <a:solidFill>
              <a:srgbClr val="2C7A3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6"/>
          <p:cNvSpPr/>
          <p:nvPr/>
        </p:nvSpPr>
        <p:spPr>
          <a:xfrm>
            <a:off x="4343400" y="2698786"/>
            <a:ext cx="1188720"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+48.9%</a:t>
            </a:r>
            <a:endParaRPr b="0" i="0" sz="1100" u="none" cap="none" strike="noStrike">
              <a:solidFill>
                <a:schemeClr val="dk1"/>
              </a:solidFill>
              <a:latin typeface="Calibri"/>
              <a:ea typeface="Calibri"/>
              <a:cs typeface="Calibri"/>
              <a:sym typeface="Calibri"/>
            </a:endParaRPr>
          </a:p>
        </p:txBody>
      </p:sp>
      <p:sp>
        <p:nvSpPr>
          <p:cNvPr id="206" name="Google Shape;206;p6"/>
          <p:cNvSpPr/>
          <p:nvPr/>
        </p:nvSpPr>
        <p:spPr>
          <a:xfrm>
            <a:off x="4343400" y="3703320"/>
            <a:ext cx="1188720" cy="25603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000"/>
              <a:buFont typeface="Calibri"/>
              <a:buNone/>
            </a:pPr>
            <a:r>
              <a:rPr b="1" i="0" lang="en-US" sz="1000" u="none" cap="none" strike="noStrike">
                <a:solidFill>
                  <a:srgbClr val="232323"/>
                </a:solidFill>
                <a:latin typeface="Calibri"/>
                <a:ea typeface="Calibri"/>
                <a:cs typeface="Calibri"/>
                <a:sym typeface="Calibri"/>
              </a:rPr>
              <a:t>FY25</a:t>
            </a:r>
            <a:endParaRPr b="0" i="0" sz="1000" u="none" cap="none" strike="noStrike">
              <a:solidFill>
                <a:schemeClr val="dk1"/>
              </a:solidFill>
              <a:latin typeface="Calibri"/>
              <a:ea typeface="Calibri"/>
              <a:cs typeface="Calibri"/>
              <a:sym typeface="Calibri"/>
            </a:endParaRPr>
          </a:p>
        </p:txBody>
      </p:sp>
      <p:sp>
        <p:nvSpPr>
          <p:cNvPr id="207" name="Google Shape;207;p6"/>
          <p:cNvSpPr/>
          <p:nvPr/>
        </p:nvSpPr>
        <p:spPr>
          <a:xfrm>
            <a:off x="6263640" y="2011680"/>
            <a:ext cx="548640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99B00"/>
              </a:buClr>
              <a:buSzPts val="1100"/>
              <a:buFont typeface="Calibri"/>
              <a:buNone/>
            </a:pPr>
            <a:r>
              <a:rPr b="1" i="0" lang="en-US" sz="1100" u="none" cap="none" strike="noStrike">
                <a:solidFill>
                  <a:srgbClr val="C99B00"/>
                </a:solidFill>
                <a:latin typeface="Calibri"/>
                <a:ea typeface="Calibri"/>
                <a:cs typeface="Calibri"/>
                <a:sym typeface="Calibri"/>
              </a:rPr>
              <a:t>SEGMENT REVENUE GROWTH  (Exercise 5 IS Projections)</a:t>
            </a:r>
            <a:endParaRPr b="0" i="0" sz="1100" u="none" cap="none" strike="noStrike">
              <a:solidFill>
                <a:schemeClr val="dk1"/>
              </a:solidFill>
              <a:latin typeface="Calibri"/>
              <a:ea typeface="Calibri"/>
              <a:cs typeface="Calibri"/>
              <a:sym typeface="Calibri"/>
            </a:endParaRPr>
          </a:p>
        </p:txBody>
      </p:sp>
      <p:sp>
        <p:nvSpPr>
          <p:cNvPr id="208" name="Google Shape;208;p6"/>
          <p:cNvSpPr/>
          <p:nvPr/>
        </p:nvSpPr>
        <p:spPr>
          <a:xfrm>
            <a:off x="6263640" y="2423160"/>
            <a:ext cx="5486400" cy="457200"/>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6"/>
          <p:cNvSpPr/>
          <p:nvPr/>
        </p:nvSpPr>
        <p:spPr>
          <a:xfrm>
            <a:off x="6318504" y="2468880"/>
            <a:ext cx="2084832"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Segment</a:t>
            </a:r>
            <a:endParaRPr b="0" i="0" sz="1000" u="none" cap="none" strike="noStrike">
              <a:solidFill>
                <a:schemeClr val="dk1"/>
              </a:solidFill>
              <a:latin typeface="Calibri"/>
              <a:ea typeface="Calibri"/>
              <a:cs typeface="Calibri"/>
              <a:sym typeface="Calibri"/>
            </a:endParaRPr>
          </a:p>
        </p:txBody>
      </p:sp>
      <p:sp>
        <p:nvSpPr>
          <p:cNvPr id="210" name="Google Shape;210;p6"/>
          <p:cNvSpPr/>
          <p:nvPr/>
        </p:nvSpPr>
        <p:spPr>
          <a:xfrm>
            <a:off x="8513064" y="2468880"/>
            <a:ext cx="987552" cy="3657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FY24 YoY</a:t>
            </a:r>
            <a:endParaRPr b="0" i="0" sz="1000" u="none" cap="none" strike="noStrike">
              <a:solidFill>
                <a:schemeClr val="dk1"/>
              </a:solidFill>
              <a:latin typeface="Calibri"/>
              <a:ea typeface="Calibri"/>
              <a:cs typeface="Calibri"/>
              <a:sym typeface="Calibri"/>
            </a:endParaRPr>
          </a:p>
        </p:txBody>
      </p:sp>
      <p:sp>
        <p:nvSpPr>
          <p:cNvPr id="211" name="Google Shape;211;p6"/>
          <p:cNvSpPr/>
          <p:nvPr/>
        </p:nvSpPr>
        <p:spPr>
          <a:xfrm>
            <a:off x="9610344" y="2468880"/>
            <a:ext cx="987552" cy="3657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FY25 YoY</a:t>
            </a:r>
            <a:endParaRPr b="0" i="0" sz="1000" u="none" cap="none" strike="noStrike">
              <a:solidFill>
                <a:schemeClr val="dk1"/>
              </a:solidFill>
              <a:latin typeface="Calibri"/>
              <a:ea typeface="Calibri"/>
              <a:cs typeface="Calibri"/>
              <a:sym typeface="Calibri"/>
            </a:endParaRPr>
          </a:p>
        </p:txBody>
      </p:sp>
      <p:sp>
        <p:nvSpPr>
          <p:cNvPr id="212" name="Google Shape;212;p6"/>
          <p:cNvSpPr/>
          <p:nvPr/>
        </p:nvSpPr>
        <p:spPr>
          <a:xfrm>
            <a:off x="10707624" y="2468880"/>
            <a:ext cx="987552" cy="3657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FY26P YoY</a:t>
            </a:r>
            <a:endParaRPr b="0" i="0" sz="1000" u="none" cap="none" strike="noStrike">
              <a:solidFill>
                <a:schemeClr val="dk1"/>
              </a:solidFill>
              <a:latin typeface="Calibri"/>
              <a:ea typeface="Calibri"/>
              <a:cs typeface="Calibri"/>
              <a:sym typeface="Calibri"/>
            </a:endParaRPr>
          </a:p>
        </p:txBody>
      </p:sp>
      <p:sp>
        <p:nvSpPr>
          <p:cNvPr id="213" name="Google Shape;213;p6"/>
          <p:cNvSpPr/>
          <p:nvPr/>
        </p:nvSpPr>
        <p:spPr>
          <a:xfrm>
            <a:off x="6263640" y="2880360"/>
            <a:ext cx="5486400" cy="457200"/>
          </a:xfrm>
          <a:prstGeom prst="rect">
            <a:avLst/>
          </a:prstGeom>
          <a:solidFill>
            <a:srgbClr val="FAF7E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6"/>
          <p:cNvSpPr/>
          <p:nvPr/>
        </p:nvSpPr>
        <p:spPr>
          <a:xfrm>
            <a:off x="6318504" y="2880360"/>
            <a:ext cx="2084832"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1" i="0" lang="en-US" sz="1100" u="none" cap="none" strike="noStrike">
                <a:solidFill>
                  <a:srgbClr val="232323"/>
                </a:solidFill>
                <a:latin typeface="Calibri"/>
                <a:ea typeface="Calibri"/>
                <a:cs typeface="Calibri"/>
                <a:sym typeface="Calibri"/>
              </a:rPr>
              <a:t>CDBU (Cloud DC)</a:t>
            </a:r>
            <a:endParaRPr b="0" i="0" sz="1100" u="none" cap="none" strike="noStrike">
              <a:solidFill>
                <a:schemeClr val="dk1"/>
              </a:solidFill>
              <a:latin typeface="Calibri"/>
              <a:ea typeface="Calibri"/>
              <a:cs typeface="Calibri"/>
              <a:sym typeface="Calibri"/>
            </a:endParaRPr>
          </a:p>
        </p:txBody>
      </p:sp>
      <p:sp>
        <p:nvSpPr>
          <p:cNvPr id="215" name="Google Shape;215;p6"/>
          <p:cNvSpPr/>
          <p:nvPr/>
        </p:nvSpPr>
        <p:spPr>
          <a:xfrm>
            <a:off x="8513064" y="2880360"/>
            <a:ext cx="987552"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+103%</a:t>
            </a:r>
            <a:endParaRPr b="0" i="0" sz="1100" u="none" cap="none" strike="noStrike">
              <a:solidFill>
                <a:schemeClr val="dk1"/>
              </a:solidFill>
              <a:latin typeface="Calibri"/>
              <a:ea typeface="Calibri"/>
              <a:cs typeface="Calibri"/>
              <a:sym typeface="Calibri"/>
            </a:endParaRPr>
          </a:p>
        </p:txBody>
      </p:sp>
      <p:sp>
        <p:nvSpPr>
          <p:cNvPr id="216" name="Google Shape;216;p6"/>
          <p:cNvSpPr/>
          <p:nvPr/>
        </p:nvSpPr>
        <p:spPr>
          <a:xfrm>
            <a:off x="9610344" y="2880360"/>
            <a:ext cx="987552"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+257%</a:t>
            </a:r>
            <a:endParaRPr b="0" i="0" sz="1100" u="none" cap="none" strike="noStrike">
              <a:solidFill>
                <a:schemeClr val="dk1"/>
              </a:solidFill>
              <a:latin typeface="Calibri"/>
              <a:ea typeface="Calibri"/>
              <a:cs typeface="Calibri"/>
              <a:sym typeface="Calibri"/>
            </a:endParaRPr>
          </a:p>
        </p:txBody>
      </p:sp>
      <p:sp>
        <p:nvSpPr>
          <p:cNvPr id="217" name="Google Shape;217;p6"/>
          <p:cNvSpPr/>
          <p:nvPr/>
        </p:nvSpPr>
        <p:spPr>
          <a:xfrm>
            <a:off x="10707624" y="2880360"/>
            <a:ext cx="987552"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+75%</a:t>
            </a:r>
            <a:endParaRPr b="0" i="0" sz="1100" u="none" cap="none" strike="noStrike">
              <a:solidFill>
                <a:schemeClr val="dk1"/>
              </a:solidFill>
              <a:latin typeface="Calibri"/>
              <a:ea typeface="Calibri"/>
              <a:cs typeface="Calibri"/>
              <a:sym typeface="Calibri"/>
            </a:endParaRPr>
          </a:p>
        </p:txBody>
      </p:sp>
      <p:sp>
        <p:nvSpPr>
          <p:cNvPr id="218" name="Google Shape;218;p6"/>
          <p:cNvSpPr/>
          <p:nvPr/>
        </p:nvSpPr>
        <p:spPr>
          <a:xfrm>
            <a:off x="6263640" y="3337560"/>
            <a:ext cx="5486400" cy="457200"/>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6"/>
          <p:cNvSpPr/>
          <p:nvPr/>
        </p:nvSpPr>
        <p:spPr>
          <a:xfrm>
            <a:off x="6318504" y="3337560"/>
            <a:ext cx="2084832"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1" i="0" lang="en-US" sz="1100" u="none" cap="none" strike="noStrike">
                <a:solidFill>
                  <a:srgbClr val="232323"/>
                </a:solidFill>
                <a:latin typeface="Calibri"/>
                <a:ea typeface="Calibri"/>
                <a:cs typeface="Calibri"/>
                <a:sym typeface="Calibri"/>
              </a:rPr>
              <a:t>MCBU (Mobile)</a:t>
            </a:r>
            <a:endParaRPr b="0" i="0" sz="1100" u="none" cap="none" strike="noStrike">
              <a:solidFill>
                <a:schemeClr val="dk1"/>
              </a:solidFill>
              <a:latin typeface="Calibri"/>
              <a:ea typeface="Calibri"/>
              <a:cs typeface="Calibri"/>
              <a:sym typeface="Calibri"/>
            </a:endParaRPr>
          </a:p>
        </p:txBody>
      </p:sp>
      <p:sp>
        <p:nvSpPr>
          <p:cNvPr id="220" name="Google Shape;220;p6"/>
          <p:cNvSpPr/>
          <p:nvPr/>
        </p:nvSpPr>
        <p:spPr>
          <a:xfrm>
            <a:off x="8513064" y="3337560"/>
            <a:ext cx="987552"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+58%</a:t>
            </a:r>
            <a:endParaRPr b="0" i="0" sz="1100" u="none" cap="none" strike="noStrike">
              <a:solidFill>
                <a:schemeClr val="dk1"/>
              </a:solidFill>
              <a:latin typeface="Calibri"/>
              <a:ea typeface="Calibri"/>
              <a:cs typeface="Calibri"/>
              <a:sym typeface="Calibri"/>
            </a:endParaRPr>
          </a:p>
        </p:txBody>
      </p:sp>
      <p:sp>
        <p:nvSpPr>
          <p:cNvPr id="221" name="Google Shape;221;p6"/>
          <p:cNvSpPr/>
          <p:nvPr/>
        </p:nvSpPr>
        <p:spPr>
          <a:xfrm>
            <a:off x="9610344" y="3337560"/>
            <a:ext cx="987552"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+1.6%</a:t>
            </a:r>
            <a:endParaRPr b="0" i="0" sz="1100" u="none" cap="none" strike="noStrike">
              <a:solidFill>
                <a:schemeClr val="dk1"/>
              </a:solidFill>
              <a:latin typeface="Calibri"/>
              <a:ea typeface="Calibri"/>
              <a:cs typeface="Calibri"/>
              <a:sym typeface="Calibri"/>
            </a:endParaRPr>
          </a:p>
        </p:txBody>
      </p:sp>
      <p:sp>
        <p:nvSpPr>
          <p:cNvPr id="222" name="Google Shape;222;p6"/>
          <p:cNvSpPr/>
          <p:nvPr/>
        </p:nvSpPr>
        <p:spPr>
          <a:xfrm>
            <a:off x="10707624" y="3337560"/>
            <a:ext cx="987552"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+12%</a:t>
            </a:r>
            <a:endParaRPr b="0" i="0" sz="1100" u="none" cap="none" strike="noStrike">
              <a:solidFill>
                <a:schemeClr val="dk1"/>
              </a:solidFill>
              <a:latin typeface="Calibri"/>
              <a:ea typeface="Calibri"/>
              <a:cs typeface="Calibri"/>
              <a:sym typeface="Calibri"/>
            </a:endParaRPr>
          </a:p>
        </p:txBody>
      </p:sp>
      <p:sp>
        <p:nvSpPr>
          <p:cNvPr id="223" name="Google Shape;223;p6"/>
          <p:cNvSpPr/>
          <p:nvPr/>
        </p:nvSpPr>
        <p:spPr>
          <a:xfrm>
            <a:off x="6263640" y="3794760"/>
            <a:ext cx="5486400" cy="457200"/>
          </a:xfrm>
          <a:prstGeom prst="rect">
            <a:avLst/>
          </a:prstGeom>
          <a:solidFill>
            <a:srgbClr val="FAF7E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6"/>
          <p:cNvSpPr/>
          <p:nvPr/>
        </p:nvSpPr>
        <p:spPr>
          <a:xfrm>
            <a:off x="6318504" y="3794760"/>
            <a:ext cx="2084832"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1" i="0" lang="en-US" sz="1100" u="none" cap="none" strike="noStrike">
                <a:solidFill>
                  <a:srgbClr val="232323"/>
                </a:solidFill>
                <a:latin typeface="Calibri"/>
                <a:ea typeface="Calibri"/>
                <a:cs typeface="Calibri"/>
                <a:sym typeface="Calibri"/>
              </a:rPr>
              <a:t>CMBU (Compute)</a:t>
            </a:r>
            <a:endParaRPr b="0" i="0" sz="1100" u="none" cap="none" strike="noStrike">
              <a:solidFill>
                <a:schemeClr val="dk1"/>
              </a:solidFill>
              <a:latin typeface="Calibri"/>
              <a:ea typeface="Calibri"/>
              <a:cs typeface="Calibri"/>
              <a:sym typeface="Calibri"/>
            </a:endParaRPr>
          </a:p>
        </p:txBody>
      </p:sp>
      <p:sp>
        <p:nvSpPr>
          <p:cNvPr id="225" name="Google Shape;225;p6"/>
          <p:cNvSpPr/>
          <p:nvPr/>
        </p:nvSpPr>
        <p:spPr>
          <a:xfrm>
            <a:off x="8513064" y="3794760"/>
            <a:ext cx="987552"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+135%</a:t>
            </a:r>
            <a:endParaRPr b="0" i="0" sz="1100" u="none" cap="none" strike="noStrike">
              <a:solidFill>
                <a:schemeClr val="dk1"/>
              </a:solidFill>
              <a:latin typeface="Calibri"/>
              <a:ea typeface="Calibri"/>
              <a:cs typeface="Calibri"/>
              <a:sym typeface="Calibri"/>
            </a:endParaRPr>
          </a:p>
        </p:txBody>
      </p:sp>
      <p:sp>
        <p:nvSpPr>
          <p:cNvPr id="226" name="Google Shape;226;p6"/>
          <p:cNvSpPr/>
          <p:nvPr/>
        </p:nvSpPr>
        <p:spPr>
          <a:xfrm>
            <a:off x="9610344" y="3794760"/>
            <a:ext cx="987552"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+45%</a:t>
            </a:r>
            <a:endParaRPr b="0" i="0" sz="1100" u="none" cap="none" strike="noStrike">
              <a:solidFill>
                <a:schemeClr val="dk1"/>
              </a:solidFill>
              <a:latin typeface="Calibri"/>
              <a:ea typeface="Calibri"/>
              <a:cs typeface="Calibri"/>
              <a:sym typeface="Calibri"/>
            </a:endParaRPr>
          </a:p>
        </p:txBody>
      </p:sp>
      <p:sp>
        <p:nvSpPr>
          <p:cNvPr id="227" name="Google Shape;227;p6"/>
          <p:cNvSpPr/>
          <p:nvPr/>
        </p:nvSpPr>
        <p:spPr>
          <a:xfrm>
            <a:off x="10707624" y="3794760"/>
            <a:ext cx="987552"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+30%</a:t>
            </a:r>
            <a:endParaRPr b="0" i="0" sz="1100" u="none" cap="none" strike="noStrike">
              <a:solidFill>
                <a:schemeClr val="dk1"/>
              </a:solidFill>
              <a:latin typeface="Calibri"/>
              <a:ea typeface="Calibri"/>
              <a:cs typeface="Calibri"/>
              <a:sym typeface="Calibri"/>
            </a:endParaRPr>
          </a:p>
        </p:txBody>
      </p:sp>
      <p:sp>
        <p:nvSpPr>
          <p:cNvPr id="228" name="Google Shape;228;p6"/>
          <p:cNvSpPr/>
          <p:nvPr/>
        </p:nvSpPr>
        <p:spPr>
          <a:xfrm>
            <a:off x="6263640" y="4251960"/>
            <a:ext cx="5486400" cy="457200"/>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6"/>
          <p:cNvSpPr/>
          <p:nvPr/>
        </p:nvSpPr>
        <p:spPr>
          <a:xfrm>
            <a:off x="6318504" y="4251960"/>
            <a:ext cx="2084832"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1" i="0" lang="en-US" sz="1100" u="none" cap="none" strike="noStrike">
                <a:solidFill>
                  <a:srgbClr val="232323"/>
                </a:solidFill>
                <a:latin typeface="Calibri"/>
                <a:ea typeface="Calibri"/>
                <a:cs typeface="Calibri"/>
                <a:sym typeface="Calibri"/>
              </a:rPr>
              <a:t>AEBU (Auto/Emb.)</a:t>
            </a:r>
            <a:endParaRPr b="0" i="0" sz="1100" u="none" cap="none" strike="noStrike">
              <a:solidFill>
                <a:schemeClr val="dk1"/>
              </a:solidFill>
              <a:latin typeface="Calibri"/>
              <a:ea typeface="Calibri"/>
              <a:cs typeface="Calibri"/>
              <a:sym typeface="Calibri"/>
            </a:endParaRPr>
          </a:p>
        </p:txBody>
      </p:sp>
      <p:sp>
        <p:nvSpPr>
          <p:cNvPr id="230" name="Google Shape;230;p6"/>
          <p:cNvSpPr/>
          <p:nvPr/>
        </p:nvSpPr>
        <p:spPr>
          <a:xfrm>
            <a:off x="8513064" y="4251960"/>
            <a:ext cx="987552"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+12%</a:t>
            </a:r>
            <a:endParaRPr b="0" i="0" sz="1100" u="none" cap="none" strike="noStrike">
              <a:solidFill>
                <a:schemeClr val="dk1"/>
              </a:solidFill>
              <a:latin typeface="Calibri"/>
              <a:ea typeface="Calibri"/>
              <a:cs typeface="Calibri"/>
              <a:sym typeface="Calibri"/>
            </a:endParaRPr>
          </a:p>
        </p:txBody>
      </p:sp>
      <p:sp>
        <p:nvSpPr>
          <p:cNvPr id="231" name="Google Shape;231;p6"/>
          <p:cNvSpPr/>
          <p:nvPr/>
        </p:nvSpPr>
        <p:spPr>
          <a:xfrm>
            <a:off x="9610344" y="4251960"/>
            <a:ext cx="987552"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+2.6%</a:t>
            </a:r>
            <a:endParaRPr b="0" i="0" sz="1100" u="none" cap="none" strike="noStrike">
              <a:solidFill>
                <a:schemeClr val="dk1"/>
              </a:solidFill>
              <a:latin typeface="Calibri"/>
              <a:ea typeface="Calibri"/>
              <a:cs typeface="Calibri"/>
              <a:sym typeface="Calibri"/>
            </a:endParaRPr>
          </a:p>
        </p:txBody>
      </p:sp>
      <p:sp>
        <p:nvSpPr>
          <p:cNvPr id="232" name="Google Shape;232;p6"/>
          <p:cNvSpPr/>
          <p:nvPr/>
        </p:nvSpPr>
        <p:spPr>
          <a:xfrm>
            <a:off x="10707624" y="4251960"/>
            <a:ext cx="987552"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+15%</a:t>
            </a:r>
            <a:endParaRPr b="0" i="0" sz="1100" u="none" cap="none" strike="noStrike">
              <a:solidFill>
                <a:schemeClr val="dk1"/>
              </a:solidFill>
              <a:latin typeface="Calibri"/>
              <a:ea typeface="Calibri"/>
              <a:cs typeface="Calibri"/>
              <a:sym typeface="Calibri"/>
            </a:endParaRPr>
          </a:p>
        </p:txBody>
      </p:sp>
      <p:sp>
        <p:nvSpPr>
          <p:cNvPr id="233" name="Google Shape;233;p6"/>
          <p:cNvSpPr/>
          <p:nvPr/>
        </p:nvSpPr>
        <p:spPr>
          <a:xfrm>
            <a:off x="0" y="6510528"/>
            <a:ext cx="12191695" cy="347472"/>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6"/>
          <p:cNvSpPr/>
          <p:nvPr/>
        </p:nvSpPr>
        <p:spPr>
          <a:xfrm>
            <a:off x="0" y="6510528"/>
            <a:ext cx="12191695" cy="36576"/>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6"/>
          <p:cNvSpPr/>
          <p:nvPr/>
        </p:nvSpPr>
        <p:spPr>
          <a:xfrm>
            <a:off x="7498080" y="6556248"/>
            <a:ext cx="3657600"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C72C"/>
              </a:buClr>
              <a:buSzPts val="900"/>
              <a:buFont typeface="Calibri"/>
              <a:buNone/>
            </a:pPr>
            <a:r>
              <a:t/>
            </a:r>
            <a:endParaRPr b="0" i="0" sz="900" u="none" cap="none" strike="noStrike">
              <a:solidFill>
                <a:schemeClr val="dk1"/>
              </a:solidFill>
              <a:latin typeface="Calibri"/>
              <a:ea typeface="Calibri"/>
              <a:cs typeface="Calibri"/>
              <a:sym typeface="Calibri"/>
            </a:endParaRPr>
          </a:p>
        </p:txBody>
      </p:sp>
      <p:sp>
        <p:nvSpPr>
          <p:cNvPr id="236" name="Google Shape;236;p6"/>
          <p:cNvSpPr/>
          <p:nvPr/>
        </p:nvSpPr>
        <p:spPr>
          <a:xfrm>
            <a:off x="11368735" y="6556248"/>
            <a:ext cx="548640"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AF7EF"/>
              </a:buClr>
              <a:buSzPts val="900"/>
              <a:buFont typeface="Calibri"/>
              <a:buNone/>
            </a:pPr>
            <a:r>
              <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7EF"/>
        </a:solidFill>
      </p:bgPr>
    </p:bg>
    <p:spTree>
      <p:nvGrpSpPr>
        <p:cNvPr id="241" name="Shape 241"/>
        <p:cNvGrpSpPr/>
        <p:nvPr/>
      </p:nvGrpSpPr>
      <p:grpSpPr>
        <a:xfrm>
          <a:off x="0" y="0"/>
          <a:ext cx="0" cy="0"/>
          <a:chOff x="0" y="0"/>
          <a:chExt cx="0" cy="0"/>
        </a:xfrm>
      </p:grpSpPr>
      <p:sp>
        <p:nvSpPr>
          <p:cNvPr id="242" name="Google Shape;242;p7"/>
          <p:cNvSpPr/>
          <p:nvPr/>
        </p:nvSpPr>
        <p:spPr>
          <a:xfrm>
            <a:off x="0" y="0"/>
            <a:ext cx="12191700" cy="73200"/>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7"/>
          <p:cNvSpPr/>
          <p:nvPr/>
        </p:nvSpPr>
        <p:spPr>
          <a:xfrm>
            <a:off x="457200" y="201168"/>
            <a:ext cx="9144000" cy="2559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99B00"/>
              </a:buClr>
              <a:buSzPts val="1000"/>
              <a:buFont typeface="Calibri"/>
              <a:buNone/>
            </a:pPr>
            <a:r>
              <a:rPr b="1" i="0" lang="en-US" sz="1000" u="none" cap="none" strike="noStrike">
                <a:solidFill>
                  <a:srgbClr val="C99B00"/>
                </a:solidFill>
                <a:latin typeface="Calibri"/>
                <a:ea typeface="Calibri"/>
                <a:cs typeface="Calibri"/>
                <a:sym typeface="Calibri"/>
              </a:rPr>
              <a:t>SECTION 06</a:t>
            </a:r>
            <a:endParaRPr b="0" i="0" sz="1000" u="none" cap="none" strike="noStrike">
              <a:solidFill>
                <a:schemeClr val="dk1"/>
              </a:solidFill>
              <a:latin typeface="Calibri"/>
              <a:ea typeface="Calibri"/>
              <a:cs typeface="Calibri"/>
              <a:sym typeface="Calibri"/>
            </a:endParaRPr>
          </a:p>
        </p:txBody>
      </p:sp>
      <p:sp>
        <p:nvSpPr>
          <p:cNvPr id="244" name="Google Shape;244;p7"/>
          <p:cNvSpPr/>
          <p:nvPr/>
        </p:nvSpPr>
        <p:spPr>
          <a:xfrm>
            <a:off x="457200" y="438912"/>
            <a:ext cx="11247000" cy="5943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2800"/>
              <a:buFont typeface="Georgia"/>
              <a:buNone/>
            </a:pPr>
            <a:r>
              <a:rPr b="0" i="0" lang="en-US" sz="2800" u="none" cap="none" strike="noStrike">
                <a:solidFill>
                  <a:srgbClr val="990000"/>
                </a:solidFill>
                <a:latin typeface="Georgia"/>
                <a:ea typeface="Georgia"/>
                <a:cs typeface="Georgia"/>
                <a:sym typeface="Georgia"/>
              </a:rPr>
              <a:t>Common-Size Analysis — FY21 vs. FY25</a:t>
            </a:r>
            <a:endParaRPr b="0" i="0" sz="2800" u="none" cap="none" strike="noStrike">
              <a:solidFill>
                <a:schemeClr val="dk1"/>
              </a:solidFill>
              <a:latin typeface="Calibri"/>
              <a:ea typeface="Calibri"/>
              <a:cs typeface="Calibri"/>
              <a:sym typeface="Calibri"/>
            </a:endParaRPr>
          </a:p>
        </p:txBody>
      </p:sp>
      <p:cxnSp>
        <p:nvCxnSpPr>
          <p:cNvPr id="245" name="Google Shape;245;p7"/>
          <p:cNvCxnSpPr/>
          <p:nvPr/>
        </p:nvCxnSpPr>
        <p:spPr>
          <a:xfrm>
            <a:off x="457200" y="1115568"/>
            <a:ext cx="1005900" cy="0"/>
          </a:xfrm>
          <a:prstGeom prst="straightConnector1">
            <a:avLst/>
          </a:prstGeom>
          <a:noFill/>
          <a:ln cap="flat" cmpd="sng" w="31750">
            <a:solidFill>
              <a:srgbClr val="FFC72C"/>
            </a:solidFill>
            <a:prstDash val="solid"/>
            <a:round/>
            <a:headEnd len="sm" w="sm" type="none"/>
            <a:tailEnd len="sm" w="sm" type="none"/>
          </a:ln>
        </p:spPr>
      </p:cxnSp>
      <p:sp>
        <p:nvSpPr>
          <p:cNvPr id="246" name="Google Shape;246;p7"/>
          <p:cNvSpPr/>
          <p:nvPr/>
        </p:nvSpPr>
        <p:spPr>
          <a:xfrm>
            <a:off x="457200" y="1325880"/>
            <a:ext cx="11247000" cy="548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200"/>
              <a:buFont typeface="Calibri"/>
              <a:buNone/>
            </a:pPr>
            <a:r>
              <a:rPr b="0" i="1" lang="en-US" sz="1200" u="none" cap="none" strike="noStrike">
                <a:solidFill>
                  <a:srgbClr val="232323"/>
                </a:solidFill>
                <a:latin typeface="Calibri"/>
                <a:ea typeface="Calibri"/>
                <a:cs typeface="Calibri"/>
                <a:sym typeface="Calibri"/>
              </a:rPr>
              <a:t>Income statement and balance sheet shown as percentages of revenue and total assets, respectively. FY21 (Year One) compared with FY25 (Year Five) to show how each line item progressed across the period.</a:t>
            </a:r>
            <a:endParaRPr b="0" i="0" sz="1200" u="none" cap="none" strike="noStrike">
              <a:solidFill>
                <a:schemeClr val="dk1"/>
              </a:solidFill>
              <a:latin typeface="Calibri"/>
              <a:ea typeface="Calibri"/>
              <a:cs typeface="Calibri"/>
              <a:sym typeface="Calibri"/>
            </a:endParaRPr>
          </a:p>
        </p:txBody>
      </p:sp>
      <p:sp>
        <p:nvSpPr>
          <p:cNvPr id="247" name="Google Shape;247;p7"/>
          <p:cNvSpPr/>
          <p:nvPr/>
        </p:nvSpPr>
        <p:spPr>
          <a:xfrm>
            <a:off x="457200" y="1965960"/>
            <a:ext cx="5486400" cy="3201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99B00"/>
              </a:buClr>
              <a:buSzPts val="1100"/>
              <a:buFont typeface="Calibri"/>
              <a:buNone/>
            </a:pPr>
            <a:r>
              <a:rPr b="1" i="0" lang="en-US" sz="1100" u="none" cap="none" strike="noStrike">
                <a:solidFill>
                  <a:srgbClr val="C99B00"/>
                </a:solidFill>
                <a:latin typeface="Calibri"/>
                <a:ea typeface="Calibri"/>
                <a:cs typeface="Calibri"/>
                <a:sym typeface="Calibri"/>
              </a:rPr>
              <a:t>INCOME STATEMENT  (% of Revenue)</a:t>
            </a:r>
            <a:endParaRPr b="0" i="0" sz="1100" u="none" cap="none" strike="noStrike">
              <a:solidFill>
                <a:schemeClr val="dk1"/>
              </a:solidFill>
              <a:latin typeface="Calibri"/>
              <a:ea typeface="Calibri"/>
              <a:cs typeface="Calibri"/>
              <a:sym typeface="Calibri"/>
            </a:endParaRPr>
          </a:p>
        </p:txBody>
      </p:sp>
      <p:sp>
        <p:nvSpPr>
          <p:cNvPr id="248" name="Google Shape;248;p7"/>
          <p:cNvSpPr/>
          <p:nvPr/>
        </p:nvSpPr>
        <p:spPr>
          <a:xfrm>
            <a:off x="457200" y="2377440"/>
            <a:ext cx="5486400" cy="365700"/>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 name="Google Shape;249;p7"/>
          <p:cNvSpPr/>
          <p:nvPr/>
        </p:nvSpPr>
        <p:spPr>
          <a:xfrm>
            <a:off x="594360" y="2377440"/>
            <a:ext cx="31089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Line item</a:t>
            </a:r>
            <a:endParaRPr b="0" i="0" sz="1000" u="none" cap="none" strike="noStrike">
              <a:solidFill>
                <a:schemeClr val="dk1"/>
              </a:solidFill>
              <a:latin typeface="Calibri"/>
              <a:ea typeface="Calibri"/>
              <a:cs typeface="Calibri"/>
              <a:sym typeface="Calibri"/>
            </a:endParaRPr>
          </a:p>
        </p:txBody>
      </p:sp>
      <p:sp>
        <p:nvSpPr>
          <p:cNvPr id="250" name="Google Shape;250;p7"/>
          <p:cNvSpPr/>
          <p:nvPr/>
        </p:nvSpPr>
        <p:spPr>
          <a:xfrm>
            <a:off x="3657600" y="237744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FY21</a:t>
            </a:r>
            <a:endParaRPr b="0" i="0" sz="1000" u="none" cap="none" strike="noStrike">
              <a:solidFill>
                <a:schemeClr val="dk1"/>
              </a:solidFill>
              <a:latin typeface="Calibri"/>
              <a:ea typeface="Calibri"/>
              <a:cs typeface="Calibri"/>
              <a:sym typeface="Calibri"/>
            </a:endParaRPr>
          </a:p>
        </p:txBody>
      </p:sp>
      <p:sp>
        <p:nvSpPr>
          <p:cNvPr id="251" name="Google Shape;251;p7"/>
          <p:cNvSpPr/>
          <p:nvPr/>
        </p:nvSpPr>
        <p:spPr>
          <a:xfrm>
            <a:off x="4754880" y="237744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FY25</a:t>
            </a:r>
            <a:endParaRPr b="0" i="0" sz="1000" u="none" cap="none" strike="noStrike">
              <a:solidFill>
                <a:schemeClr val="dk1"/>
              </a:solidFill>
              <a:latin typeface="Calibri"/>
              <a:ea typeface="Calibri"/>
              <a:cs typeface="Calibri"/>
              <a:sym typeface="Calibri"/>
            </a:endParaRPr>
          </a:p>
        </p:txBody>
      </p:sp>
      <p:sp>
        <p:nvSpPr>
          <p:cNvPr id="252" name="Google Shape;252;p7"/>
          <p:cNvSpPr/>
          <p:nvPr/>
        </p:nvSpPr>
        <p:spPr>
          <a:xfrm>
            <a:off x="457200" y="2743200"/>
            <a:ext cx="5486400" cy="365700"/>
          </a:xfrm>
          <a:prstGeom prst="rect">
            <a:avLst/>
          </a:prstGeom>
          <a:solidFill>
            <a:srgbClr val="FAF7E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7"/>
          <p:cNvSpPr/>
          <p:nvPr/>
        </p:nvSpPr>
        <p:spPr>
          <a:xfrm>
            <a:off x="594360" y="2743200"/>
            <a:ext cx="31089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Revenue</a:t>
            </a:r>
            <a:endParaRPr b="0" i="0" sz="1100" u="none" cap="none" strike="noStrike">
              <a:solidFill>
                <a:schemeClr val="dk1"/>
              </a:solidFill>
              <a:latin typeface="Calibri"/>
              <a:ea typeface="Calibri"/>
              <a:cs typeface="Calibri"/>
              <a:sym typeface="Calibri"/>
            </a:endParaRPr>
          </a:p>
        </p:txBody>
      </p:sp>
      <p:sp>
        <p:nvSpPr>
          <p:cNvPr id="254" name="Google Shape;254;p7"/>
          <p:cNvSpPr/>
          <p:nvPr/>
        </p:nvSpPr>
        <p:spPr>
          <a:xfrm>
            <a:off x="3657600" y="274320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100.00%</a:t>
            </a:r>
            <a:endParaRPr b="0" i="0" sz="1100" u="none" cap="none" strike="noStrike">
              <a:solidFill>
                <a:schemeClr val="dk1"/>
              </a:solidFill>
              <a:latin typeface="Calibri"/>
              <a:ea typeface="Calibri"/>
              <a:cs typeface="Calibri"/>
              <a:sym typeface="Calibri"/>
            </a:endParaRPr>
          </a:p>
        </p:txBody>
      </p:sp>
      <p:sp>
        <p:nvSpPr>
          <p:cNvPr id="255" name="Google Shape;255;p7"/>
          <p:cNvSpPr/>
          <p:nvPr/>
        </p:nvSpPr>
        <p:spPr>
          <a:xfrm>
            <a:off x="4754880" y="274320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100.00%</a:t>
            </a:r>
            <a:endParaRPr b="0" i="0" sz="1100" u="none" cap="none" strike="noStrike">
              <a:solidFill>
                <a:schemeClr val="dk1"/>
              </a:solidFill>
              <a:latin typeface="Calibri"/>
              <a:ea typeface="Calibri"/>
              <a:cs typeface="Calibri"/>
              <a:sym typeface="Calibri"/>
            </a:endParaRPr>
          </a:p>
        </p:txBody>
      </p:sp>
      <p:sp>
        <p:nvSpPr>
          <p:cNvPr id="256" name="Google Shape;256;p7"/>
          <p:cNvSpPr/>
          <p:nvPr/>
        </p:nvSpPr>
        <p:spPr>
          <a:xfrm>
            <a:off x="457200" y="3108960"/>
            <a:ext cx="5486400" cy="365700"/>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7"/>
          <p:cNvSpPr/>
          <p:nvPr/>
        </p:nvSpPr>
        <p:spPr>
          <a:xfrm>
            <a:off x="594360" y="3108960"/>
            <a:ext cx="31089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Cost of goods sold</a:t>
            </a:r>
            <a:endParaRPr b="0" i="0" sz="1100" u="none" cap="none" strike="noStrike">
              <a:solidFill>
                <a:schemeClr val="dk1"/>
              </a:solidFill>
              <a:latin typeface="Calibri"/>
              <a:ea typeface="Calibri"/>
              <a:cs typeface="Calibri"/>
              <a:sym typeface="Calibri"/>
            </a:endParaRPr>
          </a:p>
        </p:txBody>
      </p:sp>
      <p:sp>
        <p:nvSpPr>
          <p:cNvPr id="258" name="Google Shape;258;p7"/>
          <p:cNvSpPr/>
          <p:nvPr/>
        </p:nvSpPr>
        <p:spPr>
          <a:xfrm>
            <a:off x="3657600" y="310896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62.20%</a:t>
            </a:r>
            <a:endParaRPr b="0" i="0" sz="1100" u="none" cap="none" strike="noStrike">
              <a:solidFill>
                <a:schemeClr val="dk1"/>
              </a:solidFill>
              <a:latin typeface="Calibri"/>
              <a:ea typeface="Calibri"/>
              <a:cs typeface="Calibri"/>
              <a:sym typeface="Calibri"/>
            </a:endParaRPr>
          </a:p>
        </p:txBody>
      </p:sp>
      <p:sp>
        <p:nvSpPr>
          <p:cNvPr id="259" name="Google Shape;259;p7"/>
          <p:cNvSpPr/>
          <p:nvPr/>
        </p:nvSpPr>
        <p:spPr>
          <a:xfrm>
            <a:off x="4754880" y="310896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60.21%</a:t>
            </a:r>
            <a:endParaRPr b="0" i="0" sz="1100" u="none" cap="none" strike="noStrike">
              <a:solidFill>
                <a:schemeClr val="dk1"/>
              </a:solidFill>
              <a:latin typeface="Calibri"/>
              <a:ea typeface="Calibri"/>
              <a:cs typeface="Calibri"/>
              <a:sym typeface="Calibri"/>
            </a:endParaRPr>
          </a:p>
        </p:txBody>
      </p:sp>
      <p:sp>
        <p:nvSpPr>
          <p:cNvPr id="260" name="Google Shape;260;p7"/>
          <p:cNvSpPr/>
          <p:nvPr/>
        </p:nvSpPr>
        <p:spPr>
          <a:xfrm>
            <a:off x="457200" y="3474720"/>
            <a:ext cx="5486400" cy="365700"/>
          </a:xfrm>
          <a:prstGeom prst="rect">
            <a:avLst/>
          </a:prstGeom>
          <a:solidFill>
            <a:srgbClr val="F1EAD5"/>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7"/>
          <p:cNvSpPr/>
          <p:nvPr/>
        </p:nvSpPr>
        <p:spPr>
          <a:xfrm>
            <a:off x="594360" y="3474720"/>
            <a:ext cx="31089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Gross profit</a:t>
            </a:r>
            <a:endParaRPr b="0" i="0" sz="1100" u="none" cap="none" strike="noStrike">
              <a:solidFill>
                <a:schemeClr val="dk1"/>
              </a:solidFill>
              <a:latin typeface="Calibri"/>
              <a:ea typeface="Calibri"/>
              <a:cs typeface="Calibri"/>
              <a:sym typeface="Calibri"/>
            </a:endParaRPr>
          </a:p>
        </p:txBody>
      </p:sp>
      <p:sp>
        <p:nvSpPr>
          <p:cNvPr id="262" name="Google Shape;262;p7"/>
          <p:cNvSpPr/>
          <p:nvPr/>
        </p:nvSpPr>
        <p:spPr>
          <a:xfrm>
            <a:off x="3657600" y="347472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37.80%</a:t>
            </a:r>
            <a:endParaRPr b="0" i="0" sz="1100" u="none" cap="none" strike="noStrike">
              <a:solidFill>
                <a:schemeClr val="dk1"/>
              </a:solidFill>
              <a:latin typeface="Calibri"/>
              <a:ea typeface="Calibri"/>
              <a:cs typeface="Calibri"/>
              <a:sym typeface="Calibri"/>
            </a:endParaRPr>
          </a:p>
        </p:txBody>
      </p:sp>
      <p:sp>
        <p:nvSpPr>
          <p:cNvPr id="263" name="Google Shape;263;p7"/>
          <p:cNvSpPr/>
          <p:nvPr/>
        </p:nvSpPr>
        <p:spPr>
          <a:xfrm>
            <a:off x="4754880" y="347472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39.</a:t>
            </a:r>
            <a:r>
              <a:rPr b="1" lang="en-US" sz="1100">
                <a:solidFill>
                  <a:srgbClr val="990000"/>
                </a:solidFill>
                <a:latin typeface="Calibri"/>
                <a:ea typeface="Calibri"/>
                <a:cs typeface="Calibri"/>
                <a:sym typeface="Calibri"/>
              </a:rPr>
              <a:t>79</a:t>
            </a:r>
            <a:r>
              <a:rPr b="1" i="0" lang="en-US" sz="1100" u="none" cap="none" strike="noStrike">
                <a:solidFill>
                  <a:srgbClr val="990000"/>
                </a:solidFill>
                <a:latin typeface="Calibri"/>
                <a:ea typeface="Calibri"/>
                <a:cs typeface="Calibri"/>
                <a:sym typeface="Calibri"/>
              </a:rPr>
              <a:t>%</a:t>
            </a:r>
            <a:endParaRPr b="0" i="0" sz="1100" u="none" cap="none" strike="noStrike">
              <a:solidFill>
                <a:schemeClr val="dk1"/>
              </a:solidFill>
              <a:latin typeface="Calibri"/>
              <a:ea typeface="Calibri"/>
              <a:cs typeface="Calibri"/>
              <a:sym typeface="Calibri"/>
            </a:endParaRPr>
          </a:p>
        </p:txBody>
      </p:sp>
      <p:sp>
        <p:nvSpPr>
          <p:cNvPr id="264" name="Google Shape;264;p7"/>
          <p:cNvSpPr/>
          <p:nvPr/>
        </p:nvSpPr>
        <p:spPr>
          <a:xfrm>
            <a:off x="457200" y="3840480"/>
            <a:ext cx="5486400" cy="365700"/>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7"/>
          <p:cNvSpPr/>
          <p:nvPr/>
        </p:nvSpPr>
        <p:spPr>
          <a:xfrm>
            <a:off x="594360" y="3840480"/>
            <a:ext cx="31089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SG&amp;A</a:t>
            </a:r>
            <a:endParaRPr b="0" i="0" sz="1100" u="none" cap="none" strike="noStrike">
              <a:solidFill>
                <a:schemeClr val="dk1"/>
              </a:solidFill>
              <a:latin typeface="Calibri"/>
              <a:ea typeface="Calibri"/>
              <a:cs typeface="Calibri"/>
              <a:sym typeface="Calibri"/>
            </a:endParaRPr>
          </a:p>
        </p:txBody>
      </p:sp>
      <p:sp>
        <p:nvSpPr>
          <p:cNvPr id="266" name="Google Shape;266;p7"/>
          <p:cNvSpPr/>
          <p:nvPr/>
        </p:nvSpPr>
        <p:spPr>
          <a:xfrm>
            <a:off x="3657600" y="384048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3.23%</a:t>
            </a:r>
            <a:endParaRPr b="0" i="0" sz="1100" u="none" cap="none" strike="noStrike">
              <a:solidFill>
                <a:schemeClr val="dk1"/>
              </a:solidFill>
              <a:latin typeface="Calibri"/>
              <a:ea typeface="Calibri"/>
              <a:cs typeface="Calibri"/>
              <a:sym typeface="Calibri"/>
            </a:endParaRPr>
          </a:p>
        </p:txBody>
      </p:sp>
      <p:sp>
        <p:nvSpPr>
          <p:cNvPr id="267" name="Google Shape;267;p7"/>
          <p:cNvSpPr/>
          <p:nvPr/>
        </p:nvSpPr>
        <p:spPr>
          <a:xfrm>
            <a:off x="4754880" y="384048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3.22%</a:t>
            </a:r>
            <a:endParaRPr b="0" i="0" sz="1100" u="none" cap="none" strike="noStrike">
              <a:solidFill>
                <a:schemeClr val="dk1"/>
              </a:solidFill>
              <a:latin typeface="Calibri"/>
              <a:ea typeface="Calibri"/>
              <a:cs typeface="Calibri"/>
              <a:sym typeface="Calibri"/>
            </a:endParaRPr>
          </a:p>
        </p:txBody>
      </p:sp>
      <p:sp>
        <p:nvSpPr>
          <p:cNvPr id="268" name="Google Shape;268;p7"/>
          <p:cNvSpPr/>
          <p:nvPr/>
        </p:nvSpPr>
        <p:spPr>
          <a:xfrm>
            <a:off x="457200" y="4206240"/>
            <a:ext cx="5486400" cy="365700"/>
          </a:xfrm>
          <a:prstGeom prst="rect">
            <a:avLst/>
          </a:prstGeom>
          <a:solidFill>
            <a:srgbClr val="FAF7E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 name="Google Shape;269;p7"/>
          <p:cNvSpPr/>
          <p:nvPr/>
        </p:nvSpPr>
        <p:spPr>
          <a:xfrm>
            <a:off x="594360" y="4206240"/>
            <a:ext cx="31089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R&amp;D</a:t>
            </a:r>
            <a:endParaRPr b="0" i="0" sz="1100" u="none" cap="none" strike="noStrike">
              <a:solidFill>
                <a:schemeClr val="dk1"/>
              </a:solidFill>
              <a:latin typeface="Calibri"/>
              <a:ea typeface="Calibri"/>
              <a:cs typeface="Calibri"/>
              <a:sym typeface="Calibri"/>
            </a:endParaRPr>
          </a:p>
        </p:txBody>
      </p:sp>
      <p:sp>
        <p:nvSpPr>
          <p:cNvPr id="270" name="Google Shape;270;p7"/>
          <p:cNvSpPr/>
          <p:nvPr/>
        </p:nvSpPr>
        <p:spPr>
          <a:xfrm>
            <a:off x="3657600" y="420624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9.61%</a:t>
            </a:r>
            <a:endParaRPr b="0" i="0" sz="1100" u="none" cap="none" strike="noStrike">
              <a:solidFill>
                <a:schemeClr val="dk1"/>
              </a:solidFill>
              <a:latin typeface="Calibri"/>
              <a:ea typeface="Calibri"/>
              <a:cs typeface="Calibri"/>
              <a:sym typeface="Calibri"/>
            </a:endParaRPr>
          </a:p>
        </p:txBody>
      </p:sp>
      <p:sp>
        <p:nvSpPr>
          <p:cNvPr id="271" name="Google Shape;271;p7"/>
          <p:cNvSpPr/>
          <p:nvPr/>
        </p:nvSpPr>
        <p:spPr>
          <a:xfrm>
            <a:off x="4754880" y="420624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10.</a:t>
            </a:r>
            <a:r>
              <a:rPr lang="en-US" sz="1100">
                <a:solidFill>
                  <a:srgbClr val="232323"/>
                </a:solidFill>
                <a:latin typeface="Calibri"/>
                <a:ea typeface="Calibri"/>
                <a:cs typeface="Calibri"/>
                <a:sym typeface="Calibri"/>
              </a:rPr>
              <a:t>16</a:t>
            </a:r>
            <a:r>
              <a:rPr b="0" i="0" lang="en-US" sz="1100" u="none" cap="none" strike="noStrike">
                <a:solidFill>
                  <a:srgbClr val="232323"/>
                </a:solidFill>
                <a:latin typeface="Calibri"/>
                <a:ea typeface="Calibri"/>
                <a:cs typeface="Calibri"/>
                <a:sym typeface="Calibri"/>
              </a:rPr>
              <a:t>%</a:t>
            </a:r>
            <a:endParaRPr b="0" i="0" sz="1100" u="none" cap="none" strike="noStrike">
              <a:solidFill>
                <a:schemeClr val="dk1"/>
              </a:solidFill>
              <a:latin typeface="Calibri"/>
              <a:ea typeface="Calibri"/>
              <a:cs typeface="Calibri"/>
              <a:sym typeface="Calibri"/>
            </a:endParaRPr>
          </a:p>
        </p:txBody>
      </p:sp>
      <p:sp>
        <p:nvSpPr>
          <p:cNvPr id="272" name="Google Shape;272;p7"/>
          <p:cNvSpPr/>
          <p:nvPr/>
        </p:nvSpPr>
        <p:spPr>
          <a:xfrm>
            <a:off x="457200" y="4572000"/>
            <a:ext cx="5486400" cy="365700"/>
          </a:xfrm>
          <a:prstGeom prst="rect">
            <a:avLst/>
          </a:prstGeom>
          <a:solidFill>
            <a:srgbClr val="F1EAD5"/>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7"/>
          <p:cNvSpPr/>
          <p:nvPr/>
        </p:nvSpPr>
        <p:spPr>
          <a:xfrm>
            <a:off x="594360" y="4572000"/>
            <a:ext cx="31089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Operating income</a:t>
            </a:r>
            <a:endParaRPr b="0" i="0" sz="1100" u="none" cap="none" strike="noStrike">
              <a:solidFill>
                <a:schemeClr val="dk1"/>
              </a:solidFill>
              <a:latin typeface="Calibri"/>
              <a:ea typeface="Calibri"/>
              <a:cs typeface="Calibri"/>
              <a:sym typeface="Calibri"/>
            </a:endParaRPr>
          </a:p>
        </p:txBody>
      </p:sp>
      <p:sp>
        <p:nvSpPr>
          <p:cNvPr id="274" name="Google Shape;274;p7"/>
          <p:cNvSpPr/>
          <p:nvPr/>
        </p:nvSpPr>
        <p:spPr>
          <a:xfrm>
            <a:off x="3657600" y="457200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24.53%</a:t>
            </a:r>
            <a:endParaRPr b="0" i="0" sz="1100" u="none" cap="none" strike="noStrike">
              <a:solidFill>
                <a:schemeClr val="dk1"/>
              </a:solidFill>
              <a:latin typeface="Calibri"/>
              <a:ea typeface="Calibri"/>
              <a:cs typeface="Calibri"/>
              <a:sym typeface="Calibri"/>
            </a:endParaRPr>
          </a:p>
        </p:txBody>
      </p:sp>
      <p:sp>
        <p:nvSpPr>
          <p:cNvPr id="275" name="Google Shape;275;p7"/>
          <p:cNvSpPr/>
          <p:nvPr/>
        </p:nvSpPr>
        <p:spPr>
          <a:xfrm>
            <a:off x="4754880" y="457200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26.24%</a:t>
            </a:r>
            <a:endParaRPr b="0" i="0" sz="1100" u="none" cap="none" strike="noStrike">
              <a:solidFill>
                <a:schemeClr val="dk1"/>
              </a:solidFill>
              <a:latin typeface="Calibri"/>
              <a:ea typeface="Calibri"/>
              <a:cs typeface="Calibri"/>
              <a:sym typeface="Calibri"/>
            </a:endParaRPr>
          </a:p>
        </p:txBody>
      </p:sp>
      <p:sp>
        <p:nvSpPr>
          <p:cNvPr id="276" name="Google Shape;276;p7"/>
          <p:cNvSpPr/>
          <p:nvPr/>
        </p:nvSpPr>
        <p:spPr>
          <a:xfrm>
            <a:off x="457200" y="4937760"/>
            <a:ext cx="5486400" cy="365700"/>
          </a:xfrm>
          <a:prstGeom prst="rect">
            <a:avLst/>
          </a:prstGeom>
          <a:solidFill>
            <a:srgbClr val="F1EAD5"/>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 name="Google Shape;277;p7"/>
          <p:cNvSpPr/>
          <p:nvPr/>
        </p:nvSpPr>
        <p:spPr>
          <a:xfrm>
            <a:off x="594360" y="4937760"/>
            <a:ext cx="31089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Net income</a:t>
            </a:r>
            <a:endParaRPr b="0" i="0" sz="1100" u="none" cap="none" strike="noStrike">
              <a:solidFill>
                <a:schemeClr val="dk1"/>
              </a:solidFill>
              <a:latin typeface="Calibri"/>
              <a:ea typeface="Calibri"/>
              <a:cs typeface="Calibri"/>
              <a:sym typeface="Calibri"/>
            </a:endParaRPr>
          </a:p>
        </p:txBody>
      </p:sp>
      <p:sp>
        <p:nvSpPr>
          <p:cNvPr id="278" name="Google Shape;278;p7"/>
          <p:cNvSpPr/>
          <p:nvPr/>
        </p:nvSpPr>
        <p:spPr>
          <a:xfrm>
            <a:off x="3657600" y="493776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21.</a:t>
            </a:r>
            <a:r>
              <a:rPr b="1" lang="en-US" sz="1100">
                <a:solidFill>
                  <a:srgbClr val="990000"/>
                </a:solidFill>
                <a:latin typeface="Calibri"/>
                <a:ea typeface="Calibri"/>
                <a:cs typeface="Calibri"/>
                <a:sym typeface="Calibri"/>
              </a:rPr>
              <a:t>16</a:t>
            </a:r>
            <a:r>
              <a:rPr b="1" i="0" lang="en-US" sz="1100" u="none" cap="none" strike="noStrike">
                <a:solidFill>
                  <a:srgbClr val="990000"/>
                </a:solidFill>
                <a:latin typeface="Calibri"/>
                <a:ea typeface="Calibri"/>
                <a:cs typeface="Calibri"/>
                <a:sym typeface="Calibri"/>
              </a:rPr>
              <a:t>%</a:t>
            </a:r>
            <a:endParaRPr b="0" i="0" sz="1100" u="none" cap="none" strike="noStrike">
              <a:solidFill>
                <a:schemeClr val="dk1"/>
              </a:solidFill>
              <a:latin typeface="Calibri"/>
              <a:ea typeface="Calibri"/>
              <a:cs typeface="Calibri"/>
              <a:sym typeface="Calibri"/>
            </a:endParaRPr>
          </a:p>
        </p:txBody>
      </p:sp>
      <p:sp>
        <p:nvSpPr>
          <p:cNvPr id="279" name="Google Shape;279;p7"/>
          <p:cNvSpPr/>
          <p:nvPr/>
        </p:nvSpPr>
        <p:spPr>
          <a:xfrm>
            <a:off x="4754880" y="493776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22.84%</a:t>
            </a:r>
            <a:endParaRPr b="0" i="0" sz="1100" u="none" cap="none" strike="noStrike">
              <a:solidFill>
                <a:schemeClr val="dk1"/>
              </a:solidFill>
              <a:latin typeface="Calibri"/>
              <a:ea typeface="Calibri"/>
              <a:cs typeface="Calibri"/>
              <a:sym typeface="Calibri"/>
            </a:endParaRPr>
          </a:p>
        </p:txBody>
      </p:sp>
      <p:sp>
        <p:nvSpPr>
          <p:cNvPr id="280" name="Google Shape;280;p7"/>
          <p:cNvSpPr/>
          <p:nvPr/>
        </p:nvSpPr>
        <p:spPr>
          <a:xfrm>
            <a:off x="6263640" y="1965960"/>
            <a:ext cx="5486400" cy="3201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99B00"/>
              </a:buClr>
              <a:buSzPts val="1100"/>
              <a:buFont typeface="Calibri"/>
              <a:buNone/>
            </a:pPr>
            <a:r>
              <a:rPr b="1" i="0" lang="en-US" sz="1100" u="none" cap="none" strike="noStrike">
                <a:solidFill>
                  <a:srgbClr val="C99B00"/>
                </a:solidFill>
                <a:latin typeface="Calibri"/>
                <a:ea typeface="Calibri"/>
                <a:cs typeface="Calibri"/>
                <a:sym typeface="Calibri"/>
              </a:rPr>
              <a:t>BALANCE SHEET  (% of Total Assets)</a:t>
            </a:r>
            <a:endParaRPr b="0" i="0" sz="1100" u="none" cap="none" strike="noStrike">
              <a:solidFill>
                <a:schemeClr val="dk1"/>
              </a:solidFill>
              <a:latin typeface="Calibri"/>
              <a:ea typeface="Calibri"/>
              <a:cs typeface="Calibri"/>
              <a:sym typeface="Calibri"/>
            </a:endParaRPr>
          </a:p>
        </p:txBody>
      </p:sp>
      <p:sp>
        <p:nvSpPr>
          <p:cNvPr id="281" name="Google Shape;281;p7"/>
          <p:cNvSpPr/>
          <p:nvPr/>
        </p:nvSpPr>
        <p:spPr>
          <a:xfrm>
            <a:off x="6263640" y="2377440"/>
            <a:ext cx="5486400" cy="365700"/>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 name="Google Shape;282;p7"/>
          <p:cNvSpPr/>
          <p:nvPr/>
        </p:nvSpPr>
        <p:spPr>
          <a:xfrm>
            <a:off x="6400800" y="2377440"/>
            <a:ext cx="31089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Line item</a:t>
            </a:r>
            <a:endParaRPr b="0" i="0" sz="1000" u="none" cap="none" strike="noStrike">
              <a:solidFill>
                <a:schemeClr val="dk1"/>
              </a:solidFill>
              <a:latin typeface="Calibri"/>
              <a:ea typeface="Calibri"/>
              <a:cs typeface="Calibri"/>
              <a:sym typeface="Calibri"/>
            </a:endParaRPr>
          </a:p>
        </p:txBody>
      </p:sp>
      <p:sp>
        <p:nvSpPr>
          <p:cNvPr id="283" name="Google Shape;283;p7"/>
          <p:cNvSpPr/>
          <p:nvPr/>
        </p:nvSpPr>
        <p:spPr>
          <a:xfrm>
            <a:off x="9464040" y="237744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FY21</a:t>
            </a:r>
            <a:endParaRPr b="0" i="0" sz="1000" u="none" cap="none" strike="noStrike">
              <a:solidFill>
                <a:schemeClr val="dk1"/>
              </a:solidFill>
              <a:latin typeface="Calibri"/>
              <a:ea typeface="Calibri"/>
              <a:cs typeface="Calibri"/>
              <a:sym typeface="Calibri"/>
            </a:endParaRPr>
          </a:p>
        </p:txBody>
      </p:sp>
      <p:sp>
        <p:nvSpPr>
          <p:cNvPr id="284" name="Google Shape;284;p7"/>
          <p:cNvSpPr/>
          <p:nvPr/>
        </p:nvSpPr>
        <p:spPr>
          <a:xfrm>
            <a:off x="10561320" y="237744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FY25</a:t>
            </a:r>
            <a:endParaRPr b="0" i="0" sz="1000" u="none" cap="none" strike="noStrike">
              <a:solidFill>
                <a:schemeClr val="dk1"/>
              </a:solidFill>
              <a:latin typeface="Calibri"/>
              <a:ea typeface="Calibri"/>
              <a:cs typeface="Calibri"/>
              <a:sym typeface="Calibri"/>
            </a:endParaRPr>
          </a:p>
        </p:txBody>
      </p:sp>
      <p:sp>
        <p:nvSpPr>
          <p:cNvPr id="285" name="Google Shape;285;p7"/>
          <p:cNvSpPr/>
          <p:nvPr/>
        </p:nvSpPr>
        <p:spPr>
          <a:xfrm>
            <a:off x="6263640" y="2743200"/>
            <a:ext cx="5486400" cy="365700"/>
          </a:xfrm>
          <a:prstGeom prst="rect">
            <a:avLst/>
          </a:prstGeom>
          <a:solidFill>
            <a:srgbClr val="FAF7E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p7"/>
          <p:cNvSpPr/>
          <p:nvPr/>
        </p:nvSpPr>
        <p:spPr>
          <a:xfrm>
            <a:off x="6400800" y="2743200"/>
            <a:ext cx="31089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lang="en-US" sz="1100">
                <a:solidFill>
                  <a:srgbClr val="232323"/>
                </a:solidFill>
                <a:latin typeface="Calibri"/>
                <a:ea typeface="Calibri"/>
                <a:cs typeface="Calibri"/>
                <a:sym typeface="Calibri"/>
              </a:rPr>
              <a:t>Total </a:t>
            </a:r>
            <a:r>
              <a:rPr b="0" i="0" lang="en-US" sz="1100" u="none" cap="none" strike="noStrike">
                <a:solidFill>
                  <a:srgbClr val="232323"/>
                </a:solidFill>
                <a:latin typeface="Calibri"/>
                <a:ea typeface="Calibri"/>
                <a:cs typeface="Calibri"/>
                <a:sym typeface="Calibri"/>
              </a:rPr>
              <a:t>Cash &amp; ST investments</a:t>
            </a:r>
            <a:endParaRPr b="0" i="0" sz="1100" u="none" cap="none" strike="noStrike">
              <a:solidFill>
                <a:schemeClr val="dk1"/>
              </a:solidFill>
              <a:latin typeface="Calibri"/>
              <a:ea typeface="Calibri"/>
              <a:cs typeface="Calibri"/>
              <a:sym typeface="Calibri"/>
            </a:endParaRPr>
          </a:p>
        </p:txBody>
      </p:sp>
      <p:sp>
        <p:nvSpPr>
          <p:cNvPr id="287" name="Google Shape;287;p7"/>
          <p:cNvSpPr/>
          <p:nvPr/>
        </p:nvSpPr>
        <p:spPr>
          <a:xfrm>
            <a:off x="9464040" y="274320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14.67%</a:t>
            </a:r>
            <a:endParaRPr b="0" i="0" sz="1100" u="none" cap="none" strike="noStrike">
              <a:solidFill>
                <a:schemeClr val="dk1"/>
              </a:solidFill>
              <a:latin typeface="Calibri"/>
              <a:ea typeface="Calibri"/>
              <a:cs typeface="Calibri"/>
              <a:sym typeface="Calibri"/>
            </a:endParaRPr>
          </a:p>
        </p:txBody>
      </p:sp>
      <p:sp>
        <p:nvSpPr>
          <p:cNvPr id="288" name="Google Shape;288;p7"/>
          <p:cNvSpPr/>
          <p:nvPr/>
        </p:nvSpPr>
        <p:spPr>
          <a:xfrm>
            <a:off x="10561320" y="274320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12.45%</a:t>
            </a:r>
            <a:endParaRPr b="0" i="0" sz="1100" u="none" cap="none" strike="noStrike">
              <a:solidFill>
                <a:schemeClr val="dk1"/>
              </a:solidFill>
              <a:latin typeface="Calibri"/>
              <a:ea typeface="Calibri"/>
              <a:cs typeface="Calibri"/>
              <a:sym typeface="Calibri"/>
            </a:endParaRPr>
          </a:p>
        </p:txBody>
      </p:sp>
      <p:sp>
        <p:nvSpPr>
          <p:cNvPr id="289" name="Google Shape;289;p7"/>
          <p:cNvSpPr/>
          <p:nvPr/>
        </p:nvSpPr>
        <p:spPr>
          <a:xfrm>
            <a:off x="6263640" y="3108960"/>
            <a:ext cx="5486400" cy="365700"/>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 name="Google Shape;290;p7"/>
          <p:cNvSpPr/>
          <p:nvPr/>
        </p:nvSpPr>
        <p:spPr>
          <a:xfrm>
            <a:off x="6400800" y="3108960"/>
            <a:ext cx="31089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Total receivables</a:t>
            </a:r>
            <a:endParaRPr b="0" i="0" sz="1100" u="none" cap="none" strike="noStrike">
              <a:solidFill>
                <a:schemeClr val="dk1"/>
              </a:solidFill>
              <a:latin typeface="Calibri"/>
              <a:ea typeface="Calibri"/>
              <a:cs typeface="Calibri"/>
              <a:sym typeface="Calibri"/>
            </a:endParaRPr>
          </a:p>
        </p:txBody>
      </p:sp>
      <p:sp>
        <p:nvSpPr>
          <p:cNvPr id="291" name="Google Shape;291;p7"/>
          <p:cNvSpPr/>
          <p:nvPr/>
        </p:nvSpPr>
        <p:spPr>
          <a:xfrm>
            <a:off x="9464040" y="310896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9.02%</a:t>
            </a:r>
            <a:endParaRPr b="0" i="0" sz="1100" u="none" cap="none" strike="noStrike">
              <a:solidFill>
                <a:schemeClr val="dk1"/>
              </a:solidFill>
              <a:latin typeface="Calibri"/>
              <a:ea typeface="Calibri"/>
              <a:cs typeface="Calibri"/>
              <a:sym typeface="Calibri"/>
            </a:endParaRPr>
          </a:p>
        </p:txBody>
      </p:sp>
      <p:sp>
        <p:nvSpPr>
          <p:cNvPr id="292" name="Google Shape;292;p7"/>
          <p:cNvSpPr/>
          <p:nvPr/>
        </p:nvSpPr>
        <p:spPr>
          <a:xfrm>
            <a:off x="10561320" y="310896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11.</a:t>
            </a:r>
            <a:r>
              <a:rPr lang="en-US" sz="1100">
                <a:solidFill>
                  <a:srgbClr val="232323"/>
                </a:solidFill>
                <a:latin typeface="Calibri"/>
                <a:ea typeface="Calibri"/>
                <a:cs typeface="Calibri"/>
                <a:sym typeface="Calibri"/>
              </a:rPr>
              <a:t>19</a:t>
            </a:r>
            <a:r>
              <a:rPr b="0" i="0" lang="en-US" sz="1100" u="none" cap="none" strike="noStrike">
                <a:solidFill>
                  <a:srgbClr val="232323"/>
                </a:solidFill>
                <a:latin typeface="Calibri"/>
                <a:ea typeface="Calibri"/>
                <a:cs typeface="Calibri"/>
                <a:sym typeface="Calibri"/>
              </a:rPr>
              <a:t>%</a:t>
            </a:r>
            <a:endParaRPr b="0" i="0" sz="1100" u="none" cap="none" strike="noStrike">
              <a:solidFill>
                <a:schemeClr val="dk1"/>
              </a:solidFill>
              <a:latin typeface="Calibri"/>
              <a:ea typeface="Calibri"/>
              <a:cs typeface="Calibri"/>
              <a:sym typeface="Calibri"/>
            </a:endParaRPr>
          </a:p>
        </p:txBody>
      </p:sp>
      <p:sp>
        <p:nvSpPr>
          <p:cNvPr id="293" name="Google Shape;293;p7"/>
          <p:cNvSpPr/>
          <p:nvPr/>
        </p:nvSpPr>
        <p:spPr>
          <a:xfrm>
            <a:off x="6263640" y="3474720"/>
            <a:ext cx="5486400" cy="365700"/>
          </a:xfrm>
          <a:prstGeom prst="rect">
            <a:avLst/>
          </a:prstGeom>
          <a:solidFill>
            <a:srgbClr val="FAF7E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p7"/>
          <p:cNvSpPr/>
          <p:nvPr/>
        </p:nvSpPr>
        <p:spPr>
          <a:xfrm>
            <a:off x="6400800" y="3474720"/>
            <a:ext cx="31089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Inventory</a:t>
            </a:r>
            <a:endParaRPr b="0" i="0" sz="1100" u="none" cap="none" strike="noStrike">
              <a:solidFill>
                <a:schemeClr val="dk1"/>
              </a:solidFill>
              <a:latin typeface="Calibri"/>
              <a:ea typeface="Calibri"/>
              <a:cs typeface="Calibri"/>
              <a:sym typeface="Calibri"/>
            </a:endParaRPr>
          </a:p>
        </p:txBody>
      </p:sp>
      <p:sp>
        <p:nvSpPr>
          <p:cNvPr id="295" name="Google Shape;295;p7"/>
          <p:cNvSpPr/>
          <p:nvPr/>
        </p:nvSpPr>
        <p:spPr>
          <a:xfrm>
            <a:off x="9464040" y="347472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7.62%</a:t>
            </a:r>
            <a:endParaRPr b="0" i="0" sz="1100" u="none" cap="none" strike="noStrike">
              <a:solidFill>
                <a:schemeClr val="dk1"/>
              </a:solidFill>
              <a:latin typeface="Calibri"/>
              <a:ea typeface="Calibri"/>
              <a:cs typeface="Calibri"/>
              <a:sym typeface="Calibri"/>
            </a:endParaRPr>
          </a:p>
        </p:txBody>
      </p:sp>
      <p:sp>
        <p:nvSpPr>
          <p:cNvPr id="296" name="Google Shape;296;p7"/>
          <p:cNvSpPr/>
          <p:nvPr/>
        </p:nvSpPr>
        <p:spPr>
          <a:xfrm>
            <a:off x="10561320" y="347472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10.</a:t>
            </a:r>
            <a:r>
              <a:rPr lang="en-US" sz="1100">
                <a:solidFill>
                  <a:srgbClr val="232323"/>
                </a:solidFill>
                <a:latin typeface="Calibri"/>
                <a:ea typeface="Calibri"/>
                <a:cs typeface="Calibri"/>
                <a:sym typeface="Calibri"/>
              </a:rPr>
              <a:t>09</a:t>
            </a:r>
            <a:r>
              <a:rPr b="0" i="0" lang="en-US" sz="1100" u="none" cap="none" strike="noStrike">
                <a:solidFill>
                  <a:srgbClr val="232323"/>
                </a:solidFill>
                <a:latin typeface="Calibri"/>
                <a:ea typeface="Calibri"/>
                <a:cs typeface="Calibri"/>
                <a:sym typeface="Calibri"/>
              </a:rPr>
              <a:t>%</a:t>
            </a:r>
            <a:endParaRPr b="0" i="0" sz="1100" u="none" cap="none" strike="noStrike">
              <a:solidFill>
                <a:schemeClr val="dk1"/>
              </a:solidFill>
              <a:latin typeface="Calibri"/>
              <a:ea typeface="Calibri"/>
              <a:cs typeface="Calibri"/>
              <a:sym typeface="Calibri"/>
            </a:endParaRPr>
          </a:p>
        </p:txBody>
      </p:sp>
      <p:sp>
        <p:nvSpPr>
          <p:cNvPr id="297" name="Google Shape;297;p7"/>
          <p:cNvSpPr/>
          <p:nvPr/>
        </p:nvSpPr>
        <p:spPr>
          <a:xfrm>
            <a:off x="6263640" y="3840480"/>
            <a:ext cx="5486400" cy="365700"/>
          </a:xfrm>
          <a:prstGeom prst="rect">
            <a:avLst/>
          </a:prstGeom>
          <a:solidFill>
            <a:srgbClr val="F1EAD5"/>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7"/>
          <p:cNvSpPr/>
          <p:nvPr/>
        </p:nvSpPr>
        <p:spPr>
          <a:xfrm>
            <a:off x="6400800" y="3840480"/>
            <a:ext cx="3108900" cy="3657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rgbClr val="232323"/>
              </a:buClr>
              <a:buSzPts val="1100"/>
              <a:buFont typeface="Calibri"/>
              <a:buNone/>
            </a:pPr>
            <a:r>
              <a:t/>
            </a:r>
            <a:endParaRPr sz="1100">
              <a:solidFill>
                <a:schemeClr val="dk1"/>
              </a:solidFill>
              <a:latin typeface="Calibri"/>
              <a:ea typeface="Calibri"/>
              <a:cs typeface="Calibri"/>
              <a:sym typeface="Calibri"/>
            </a:endParaRPr>
          </a:p>
          <a:p>
            <a:pPr indent="0" lvl="0" marL="0" rtl="0" algn="l">
              <a:spcBef>
                <a:spcPts val="0"/>
              </a:spcBef>
              <a:spcAft>
                <a:spcPts val="0"/>
              </a:spcAft>
              <a:buClr>
                <a:srgbClr val="232323"/>
              </a:buClr>
              <a:buSzPts val="1100"/>
              <a:buFont typeface="Calibri"/>
              <a:buNone/>
            </a:pPr>
            <a:r>
              <a:rPr lang="en-US" sz="1100">
                <a:solidFill>
                  <a:srgbClr val="232323"/>
                </a:solidFill>
                <a:latin typeface="Calibri"/>
                <a:ea typeface="Calibri"/>
                <a:cs typeface="Calibri"/>
                <a:sym typeface="Calibri"/>
              </a:rPr>
              <a:t>Net PP&amp;E</a:t>
            </a:r>
            <a:endParaRPr sz="1100">
              <a:solidFill>
                <a:schemeClr val="dk1"/>
              </a:solidFill>
              <a:latin typeface="Calibri"/>
              <a:ea typeface="Calibri"/>
              <a:cs typeface="Calibri"/>
              <a:sym typeface="Calibri"/>
            </a:endParaRPr>
          </a:p>
          <a:p>
            <a:pPr indent="0" lvl="0" marL="0" marR="0" rtl="0" algn="l">
              <a:spcBef>
                <a:spcPts val="0"/>
              </a:spcBef>
              <a:spcAft>
                <a:spcPts val="0"/>
              </a:spcAft>
              <a:buClr>
                <a:srgbClr val="990000"/>
              </a:buClr>
              <a:buSzPts val="1100"/>
              <a:buFont typeface="Calibri"/>
              <a:buNone/>
            </a:pPr>
            <a:r>
              <a:t/>
            </a:r>
            <a:endParaRPr sz="1100">
              <a:solidFill>
                <a:schemeClr val="dk1"/>
              </a:solidFill>
              <a:latin typeface="Calibri"/>
              <a:ea typeface="Calibri"/>
              <a:cs typeface="Calibri"/>
              <a:sym typeface="Calibri"/>
            </a:endParaRPr>
          </a:p>
        </p:txBody>
      </p:sp>
      <p:sp>
        <p:nvSpPr>
          <p:cNvPr id="299" name="Google Shape;299;p7"/>
          <p:cNvSpPr/>
          <p:nvPr/>
        </p:nvSpPr>
        <p:spPr>
          <a:xfrm>
            <a:off x="9464040" y="384048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990000"/>
              </a:buClr>
              <a:buSzPts val="1100"/>
              <a:buFont typeface="Calibri"/>
              <a:buNone/>
            </a:pPr>
            <a:r>
              <a:rPr i="0" lang="en-US" sz="1100" u="none" cap="none" strike="noStrike">
                <a:solidFill>
                  <a:schemeClr val="dk1"/>
                </a:solidFill>
                <a:latin typeface="Calibri"/>
                <a:ea typeface="Calibri"/>
                <a:cs typeface="Calibri"/>
                <a:sym typeface="Calibri"/>
              </a:rPr>
              <a:t>33.83%</a:t>
            </a:r>
            <a:endParaRPr i="0" sz="1100" u="none" cap="none" strike="noStrike">
              <a:solidFill>
                <a:schemeClr val="dk1"/>
              </a:solidFill>
              <a:latin typeface="Calibri"/>
              <a:ea typeface="Calibri"/>
              <a:cs typeface="Calibri"/>
              <a:sym typeface="Calibri"/>
            </a:endParaRPr>
          </a:p>
        </p:txBody>
      </p:sp>
      <p:sp>
        <p:nvSpPr>
          <p:cNvPr id="300" name="Google Shape;300;p7"/>
          <p:cNvSpPr/>
          <p:nvPr/>
        </p:nvSpPr>
        <p:spPr>
          <a:xfrm>
            <a:off x="10561320" y="384048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990000"/>
              </a:buClr>
              <a:buSzPts val="1100"/>
              <a:buFont typeface="Calibri"/>
              <a:buNone/>
            </a:pPr>
            <a:r>
              <a:rPr i="0" lang="en-US" sz="1100" u="none" cap="none" strike="noStrike">
                <a:solidFill>
                  <a:schemeClr val="dk1"/>
                </a:solidFill>
                <a:latin typeface="Calibri"/>
                <a:ea typeface="Calibri"/>
                <a:cs typeface="Calibri"/>
                <a:sym typeface="Calibri"/>
              </a:rPr>
              <a:t>34.83%</a:t>
            </a:r>
            <a:endParaRPr i="0" sz="1100" u="none" cap="none" strike="noStrike">
              <a:solidFill>
                <a:schemeClr val="dk1"/>
              </a:solidFill>
              <a:latin typeface="Calibri"/>
              <a:ea typeface="Calibri"/>
              <a:cs typeface="Calibri"/>
              <a:sym typeface="Calibri"/>
            </a:endParaRPr>
          </a:p>
        </p:txBody>
      </p:sp>
      <p:sp>
        <p:nvSpPr>
          <p:cNvPr id="301" name="Google Shape;301;p7"/>
          <p:cNvSpPr/>
          <p:nvPr/>
        </p:nvSpPr>
        <p:spPr>
          <a:xfrm>
            <a:off x="6263640" y="4206240"/>
            <a:ext cx="5486400" cy="365700"/>
          </a:xfrm>
          <a:prstGeom prst="rect">
            <a:avLst/>
          </a:prstGeom>
          <a:solidFill>
            <a:srgbClr val="FAF7E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7"/>
          <p:cNvSpPr/>
          <p:nvPr/>
        </p:nvSpPr>
        <p:spPr>
          <a:xfrm>
            <a:off x="6400800" y="4206228"/>
            <a:ext cx="3108900" cy="3657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rgbClr val="990000"/>
              </a:buClr>
              <a:buSzPts val="1100"/>
              <a:buFont typeface="Calibri"/>
              <a:buNone/>
            </a:pPr>
            <a:r>
              <a:t/>
            </a:r>
            <a:endParaRPr b="1" sz="1100">
              <a:solidFill>
                <a:srgbClr val="990000"/>
              </a:solidFill>
              <a:latin typeface="Calibri"/>
              <a:ea typeface="Calibri"/>
              <a:cs typeface="Calibri"/>
              <a:sym typeface="Calibri"/>
            </a:endParaRPr>
          </a:p>
          <a:p>
            <a:pPr indent="0" lvl="0" marL="0" rtl="0" algn="l">
              <a:spcBef>
                <a:spcPts val="0"/>
              </a:spcBef>
              <a:spcAft>
                <a:spcPts val="0"/>
              </a:spcAft>
              <a:buClr>
                <a:srgbClr val="990000"/>
              </a:buClr>
              <a:buSzPts val="1100"/>
              <a:buFont typeface="Calibri"/>
              <a:buNone/>
            </a:pPr>
            <a:r>
              <a:rPr b="1" lang="en-US" sz="1100">
                <a:solidFill>
                  <a:srgbClr val="990000"/>
                </a:solidFill>
                <a:latin typeface="Calibri"/>
                <a:ea typeface="Calibri"/>
                <a:cs typeface="Calibri"/>
                <a:sym typeface="Calibri"/>
              </a:rPr>
              <a:t>Total current assets</a:t>
            </a:r>
            <a:endParaRPr sz="1100">
              <a:solidFill>
                <a:schemeClr val="dk1"/>
              </a:solidFill>
              <a:latin typeface="Calibri"/>
              <a:ea typeface="Calibri"/>
              <a:cs typeface="Calibri"/>
              <a:sym typeface="Calibri"/>
            </a:endParaRPr>
          </a:p>
          <a:p>
            <a:pPr indent="0" lvl="0" marL="0" marR="0" rtl="0" algn="l">
              <a:spcBef>
                <a:spcPts val="0"/>
              </a:spcBef>
              <a:spcAft>
                <a:spcPts val="0"/>
              </a:spcAft>
              <a:buClr>
                <a:srgbClr val="232323"/>
              </a:buClr>
              <a:buSzPts val="1100"/>
              <a:buFont typeface="Calibri"/>
              <a:buNone/>
            </a:pPr>
            <a:r>
              <a:t/>
            </a:r>
            <a:endParaRPr sz="1100">
              <a:solidFill>
                <a:srgbClr val="232323"/>
              </a:solidFill>
              <a:latin typeface="Calibri"/>
              <a:ea typeface="Calibri"/>
              <a:cs typeface="Calibri"/>
              <a:sym typeface="Calibri"/>
            </a:endParaRPr>
          </a:p>
        </p:txBody>
      </p:sp>
      <p:sp>
        <p:nvSpPr>
          <p:cNvPr id="303" name="Google Shape;303;p7"/>
          <p:cNvSpPr/>
          <p:nvPr/>
        </p:nvSpPr>
        <p:spPr>
          <a:xfrm>
            <a:off x="9464040" y="420624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1" i="0" lang="en-US" sz="1100" u="none" cap="none" strike="noStrike">
                <a:solidFill>
                  <a:srgbClr val="990000"/>
                </a:solidFill>
                <a:latin typeface="Calibri"/>
                <a:ea typeface="Calibri"/>
                <a:cs typeface="Calibri"/>
                <a:sym typeface="Calibri"/>
              </a:rPr>
              <a:t>57.</a:t>
            </a:r>
            <a:r>
              <a:rPr b="1" lang="en-US" sz="1100">
                <a:solidFill>
                  <a:srgbClr val="990000"/>
                </a:solidFill>
                <a:latin typeface="Calibri"/>
                <a:ea typeface="Calibri"/>
                <a:cs typeface="Calibri"/>
                <a:sym typeface="Calibri"/>
              </a:rPr>
              <a:t>37</a:t>
            </a:r>
            <a:r>
              <a:rPr b="1" i="0" lang="en-US" sz="1100" u="none" cap="none" strike="noStrike">
                <a:solidFill>
                  <a:srgbClr val="990000"/>
                </a:solidFill>
                <a:latin typeface="Calibri"/>
                <a:ea typeface="Calibri"/>
                <a:cs typeface="Calibri"/>
                <a:sym typeface="Calibri"/>
              </a:rPr>
              <a:t>%</a:t>
            </a:r>
            <a:endParaRPr b="1" i="0" sz="1100" u="none" cap="none" strike="noStrike">
              <a:solidFill>
                <a:srgbClr val="990000"/>
              </a:solidFill>
              <a:latin typeface="Calibri"/>
              <a:ea typeface="Calibri"/>
              <a:cs typeface="Calibri"/>
              <a:sym typeface="Calibri"/>
            </a:endParaRPr>
          </a:p>
        </p:txBody>
      </p:sp>
      <p:sp>
        <p:nvSpPr>
          <p:cNvPr id="304" name="Google Shape;304;p7"/>
          <p:cNvSpPr/>
          <p:nvPr/>
        </p:nvSpPr>
        <p:spPr>
          <a:xfrm>
            <a:off x="10561320" y="420624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1" i="0" lang="en-US" sz="1100" u="none" cap="none" strike="noStrike">
                <a:solidFill>
                  <a:srgbClr val="990000"/>
                </a:solidFill>
                <a:latin typeface="Calibri"/>
                <a:ea typeface="Calibri"/>
                <a:cs typeface="Calibri"/>
                <a:sym typeface="Calibri"/>
              </a:rPr>
              <a:t>57.</a:t>
            </a:r>
            <a:r>
              <a:rPr b="1" lang="en-US" sz="1100">
                <a:solidFill>
                  <a:srgbClr val="990000"/>
                </a:solidFill>
                <a:latin typeface="Calibri"/>
                <a:ea typeface="Calibri"/>
                <a:cs typeface="Calibri"/>
                <a:sym typeface="Calibri"/>
              </a:rPr>
              <a:t>16</a:t>
            </a:r>
            <a:r>
              <a:rPr b="1" i="0" lang="en-US" sz="1100" u="none" cap="none" strike="noStrike">
                <a:solidFill>
                  <a:srgbClr val="990000"/>
                </a:solidFill>
                <a:latin typeface="Calibri"/>
                <a:ea typeface="Calibri"/>
                <a:cs typeface="Calibri"/>
                <a:sym typeface="Calibri"/>
              </a:rPr>
              <a:t>%</a:t>
            </a:r>
            <a:endParaRPr b="1" i="0" sz="1100" u="none" cap="none" strike="noStrike">
              <a:solidFill>
                <a:srgbClr val="990000"/>
              </a:solidFill>
              <a:latin typeface="Calibri"/>
              <a:ea typeface="Calibri"/>
              <a:cs typeface="Calibri"/>
              <a:sym typeface="Calibri"/>
            </a:endParaRPr>
          </a:p>
        </p:txBody>
      </p:sp>
      <p:sp>
        <p:nvSpPr>
          <p:cNvPr id="305" name="Google Shape;305;p7"/>
          <p:cNvSpPr/>
          <p:nvPr/>
        </p:nvSpPr>
        <p:spPr>
          <a:xfrm>
            <a:off x="6263640" y="4572000"/>
            <a:ext cx="5486400" cy="365700"/>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7"/>
          <p:cNvSpPr/>
          <p:nvPr/>
        </p:nvSpPr>
        <p:spPr>
          <a:xfrm>
            <a:off x="6400800" y="4572000"/>
            <a:ext cx="31089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t/>
            </a:r>
            <a:endParaRPr b="1" sz="1100">
              <a:solidFill>
                <a:srgbClr val="990000"/>
              </a:solidFill>
              <a:latin typeface="Calibri"/>
              <a:ea typeface="Calibri"/>
              <a:cs typeface="Calibri"/>
              <a:sym typeface="Calibri"/>
            </a:endParaRPr>
          </a:p>
          <a:p>
            <a:pPr indent="0" lvl="0" marL="0" marR="0" rtl="0" algn="l">
              <a:spcBef>
                <a:spcPts val="0"/>
              </a:spcBef>
              <a:spcAft>
                <a:spcPts val="0"/>
              </a:spcAft>
              <a:buClr>
                <a:srgbClr val="232323"/>
              </a:buClr>
              <a:buSzPts val="1100"/>
              <a:buFont typeface="Calibri"/>
              <a:buNone/>
            </a:pPr>
            <a:r>
              <a:rPr b="1" lang="en-US" sz="1100">
                <a:solidFill>
                  <a:srgbClr val="990000"/>
                </a:solidFill>
                <a:latin typeface="Calibri"/>
                <a:ea typeface="Calibri"/>
                <a:cs typeface="Calibri"/>
                <a:sym typeface="Calibri"/>
              </a:rPr>
              <a:t>Total current liabilities</a:t>
            </a:r>
            <a:endParaRPr sz="1100">
              <a:solidFill>
                <a:schemeClr val="dk1"/>
              </a:solidFill>
              <a:latin typeface="Calibri"/>
              <a:ea typeface="Calibri"/>
              <a:cs typeface="Calibri"/>
              <a:sym typeface="Calibri"/>
            </a:endParaRPr>
          </a:p>
          <a:p>
            <a:pPr indent="0" lvl="0" marL="0" marR="0" rtl="0" algn="l">
              <a:spcBef>
                <a:spcPts val="0"/>
              </a:spcBef>
              <a:spcAft>
                <a:spcPts val="0"/>
              </a:spcAft>
              <a:buClr>
                <a:srgbClr val="232323"/>
              </a:buClr>
              <a:buSzPts val="1100"/>
              <a:buFont typeface="Calibri"/>
              <a:buNone/>
            </a:pPr>
            <a:r>
              <a:t/>
            </a:r>
            <a:endParaRPr sz="1100">
              <a:solidFill>
                <a:srgbClr val="232323"/>
              </a:solidFill>
              <a:latin typeface="Calibri"/>
              <a:ea typeface="Calibri"/>
              <a:cs typeface="Calibri"/>
              <a:sym typeface="Calibri"/>
            </a:endParaRPr>
          </a:p>
        </p:txBody>
      </p:sp>
      <p:sp>
        <p:nvSpPr>
          <p:cNvPr id="307" name="Google Shape;307;p7"/>
          <p:cNvSpPr/>
          <p:nvPr/>
        </p:nvSpPr>
        <p:spPr>
          <a:xfrm>
            <a:off x="9464040" y="457200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1" lang="en-US" sz="1100">
                <a:solidFill>
                  <a:srgbClr val="990000"/>
                </a:solidFill>
                <a:latin typeface="Calibri"/>
                <a:ea typeface="Calibri"/>
                <a:cs typeface="Calibri"/>
                <a:sym typeface="Calibri"/>
              </a:rPr>
              <a:t>10.92%</a:t>
            </a:r>
            <a:endParaRPr b="1" i="0" sz="1100" u="none" cap="none" strike="noStrike">
              <a:solidFill>
                <a:srgbClr val="990000"/>
              </a:solidFill>
              <a:latin typeface="Calibri"/>
              <a:ea typeface="Calibri"/>
              <a:cs typeface="Calibri"/>
              <a:sym typeface="Calibri"/>
            </a:endParaRPr>
          </a:p>
        </p:txBody>
      </p:sp>
      <p:sp>
        <p:nvSpPr>
          <p:cNvPr id="308" name="Google Shape;308;p7"/>
          <p:cNvSpPr/>
          <p:nvPr/>
        </p:nvSpPr>
        <p:spPr>
          <a:xfrm>
            <a:off x="10561320" y="457200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232323"/>
              </a:buClr>
              <a:buSzPts val="1100"/>
              <a:buFont typeface="Calibri"/>
              <a:buNone/>
            </a:pPr>
            <a:r>
              <a:rPr b="1" lang="en-US" sz="1100">
                <a:solidFill>
                  <a:srgbClr val="990000"/>
                </a:solidFill>
                <a:latin typeface="Calibri"/>
                <a:ea typeface="Calibri"/>
                <a:cs typeface="Calibri"/>
                <a:sym typeface="Calibri"/>
              </a:rPr>
              <a:t>13.83%</a:t>
            </a:r>
            <a:endParaRPr b="1" i="0" sz="1100" u="none" cap="none" strike="noStrike">
              <a:solidFill>
                <a:srgbClr val="990000"/>
              </a:solidFill>
              <a:latin typeface="Calibri"/>
              <a:ea typeface="Calibri"/>
              <a:cs typeface="Calibri"/>
              <a:sym typeface="Calibri"/>
            </a:endParaRPr>
          </a:p>
        </p:txBody>
      </p:sp>
      <p:sp>
        <p:nvSpPr>
          <p:cNvPr id="309" name="Google Shape;309;p7"/>
          <p:cNvSpPr/>
          <p:nvPr/>
        </p:nvSpPr>
        <p:spPr>
          <a:xfrm>
            <a:off x="6263640" y="4937760"/>
            <a:ext cx="5486400" cy="365700"/>
          </a:xfrm>
          <a:prstGeom prst="rect">
            <a:avLst/>
          </a:prstGeom>
          <a:solidFill>
            <a:srgbClr val="F1EAD5"/>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 name="Google Shape;310;p7"/>
          <p:cNvSpPr/>
          <p:nvPr/>
        </p:nvSpPr>
        <p:spPr>
          <a:xfrm>
            <a:off x="6400800" y="4937760"/>
            <a:ext cx="31089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100"/>
              <a:buFont typeface="Calibri"/>
              <a:buNone/>
            </a:pPr>
            <a:r>
              <a:rPr lang="en-US" sz="1100">
                <a:solidFill>
                  <a:srgbClr val="232323"/>
                </a:solidFill>
                <a:latin typeface="Calibri"/>
                <a:ea typeface="Calibri"/>
                <a:cs typeface="Calibri"/>
                <a:sym typeface="Calibri"/>
              </a:rPr>
              <a:t>Long-term debt</a:t>
            </a:r>
            <a:endParaRPr b="0" i="0" sz="1100" u="none" cap="none" strike="noStrike">
              <a:solidFill>
                <a:schemeClr val="dk1"/>
              </a:solidFill>
              <a:latin typeface="Calibri"/>
              <a:ea typeface="Calibri"/>
              <a:cs typeface="Calibri"/>
              <a:sym typeface="Calibri"/>
            </a:endParaRPr>
          </a:p>
        </p:txBody>
      </p:sp>
      <p:sp>
        <p:nvSpPr>
          <p:cNvPr id="311" name="Google Shape;311;p7"/>
          <p:cNvSpPr/>
          <p:nvPr/>
        </p:nvSpPr>
        <p:spPr>
          <a:xfrm>
            <a:off x="9464040" y="4937760"/>
            <a:ext cx="1051500" cy="3657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rgbClr val="232323"/>
              </a:buClr>
              <a:buSzPts val="1100"/>
              <a:buFont typeface="Calibri"/>
              <a:buNone/>
            </a:pPr>
            <a:r>
              <a:rPr lang="en-US" sz="1100">
                <a:solidFill>
                  <a:srgbClr val="232323"/>
                </a:solidFill>
                <a:latin typeface="Calibri"/>
                <a:ea typeface="Calibri"/>
                <a:cs typeface="Calibri"/>
                <a:sym typeface="Calibri"/>
              </a:rPr>
              <a:t>10.15%</a:t>
            </a:r>
            <a:endParaRPr b="0" i="0" sz="1100" u="none" cap="none" strike="noStrike">
              <a:solidFill>
                <a:schemeClr val="dk1"/>
              </a:solidFill>
              <a:latin typeface="Calibri"/>
              <a:ea typeface="Calibri"/>
              <a:cs typeface="Calibri"/>
              <a:sym typeface="Calibri"/>
            </a:endParaRPr>
          </a:p>
        </p:txBody>
      </p:sp>
      <p:sp>
        <p:nvSpPr>
          <p:cNvPr id="312" name="Google Shape;312;p7"/>
          <p:cNvSpPr/>
          <p:nvPr/>
        </p:nvSpPr>
        <p:spPr>
          <a:xfrm>
            <a:off x="10561320" y="4937760"/>
            <a:ext cx="1051500" cy="3657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rgbClr val="232323"/>
              </a:buClr>
              <a:buSzPts val="1100"/>
              <a:buFont typeface="Calibri"/>
              <a:buNone/>
            </a:pPr>
            <a:r>
              <a:rPr lang="en-US" sz="1100">
                <a:solidFill>
                  <a:srgbClr val="232323"/>
                </a:solidFill>
                <a:latin typeface="Calibri"/>
                <a:ea typeface="Calibri"/>
                <a:cs typeface="Calibri"/>
                <a:sym typeface="Calibri"/>
              </a:rPr>
              <a:t>13.93%</a:t>
            </a:r>
            <a:endParaRPr b="0" i="0" sz="1100" u="none" cap="none" strike="noStrike">
              <a:solidFill>
                <a:schemeClr val="dk1"/>
              </a:solidFill>
              <a:latin typeface="Calibri"/>
              <a:ea typeface="Calibri"/>
              <a:cs typeface="Calibri"/>
              <a:sym typeface="Calibri"/>
            </a:endParaRPr>
          </a:p>
        </p:txBody>
      </p:sp>
      <p:sp>
        <p:nvSpPr>
          <p:cNvPr id="313" name="Google Shape;313;p7"/>
          <p:cNvSpPr/>
          <p:nvPr/>
        </p:nvSpPr>
        <p:spPr>
          <a:xfrm>
            <a:off x="6263640" y="5303520"/>
            <a:ext cx="5486400" cy="365700"/>
          </a:xfrm>
          <a:prstGeom prst="rect">
            <a:avLst/>
          </a:prstGeom>
          <a:solidFill>
            <a:srgbClr val="F1EAD5"/>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 name="Google Shape;314;p7"/>
          <p:cNvSpPr/>
          <p:nvPr/>
        </p:nvSpPr>
        <p:spPr>
          <a:xfrm>
            <a:off x="6400800" y="5303520"/>
            <a:ext cx="31089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Total </a:t>
            </a:r>
            <a:r>
              <a:rPr b="1" lang="en-US" sz="1100">
                <a:solidFill>
                  <a:srgbClr val="990000"/>
                </a:solidFill>
                <a:latin typeface="Calibri"/>
                <a:ea typeface="Calibri"/>
                <a:cs typeface="Calibri"/>
                <a:sym typeface="Calibri"/>
              </a:rPr>
              <a:t>liabilities</a:t>
            </a:r>
            <a:endParaRPr b="0" i="0" sz="1100" u="none" cap="none" strike="noStrike">
              <a:solidFill>
                <a:schemeClr val="dk1"/>
              </a:solidFill>
              <a:latin typeface="Calibri"/>
              <a:ea typeface="Calibri"/>
              <a:cs typeface="Calibri"/>
              <a:sym typeface="Calibri"/>
            </a:endParaRPr>
          </a:p>
        </p:txBody>
      </p:sp>
      <p:sp>
        <p:nvSpPr>
          <p:cNvPr id="315" name="Google Shape;315;p7"/>
          <p:cNvSpPr/>
          <p:nvPr/>
        </p:nvSpPr>
        <p:spPr>
          <a:xfrm>
            <a:off x="9464040" y="530352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990000"/>
              </a:buClr>
              <a:buSzPts val="1100"/>
              <a:buFont typeface="Calibri"/>
              <a:buNone/>
            </a:pPr>
            <a:r>
              <a:rPr b="1" lang="en-US" sz="1100">
                <a:solidFill>
                  <a:srgbClr val="990000"/>
                </a:solidFill>
                <a:latin typeface="Calibri"/>
                <a:ea typeface="Calibri"/>
                <a:cs typeface="Calibri"/>
                <a:sym typeface="Calibri"/>
              </a:rPr>
              <a:t>25.35%</a:t>
            </a:r>
            <a:endParaRPr b="0" i="0" sz="1100" u="none" cap="none" strike="noStrike">
              <a:solidFill>
                <a:schemeClr val="dk1"/>
              </a:solidFill>
              <a:latin typeface="Calibri"/>
              <a:ea typeface="Calibri"/>
              <a:cs typeface="Calibri"/>
              <a:sym typeface="Calibri"/>
            </a:endParaRPr>
          </a:p>
        </p:txBody>
      </p:sp>
      <p:sp>
        <p:nvSpPr>
          <p:cNvPr id="316" name="Google Shape;316;p7"/>
          <p:cNvSpPr/>
          <p:nvPr/>
        </p:nvSpPr>
        <p:spPr>
          <a:xfrm>
            <a:off x="10561320" y="5303520"/>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990000"/>
              </a:buClr>
              <a:buSzPts val="1100"/>
              <a:buFont typeface="Calibri"/>
              <a:buNone/>
            </a:pPr>
            <a:r>
              <a:rPr b="1" lang="en-US" sz="1100">
                <a:solidFill>
                  <a:srgbClr val="990000"/>
                </a:solidFill>
                <a:latin typeface="Calibri"/>
                <a:ea typeface="Calibri"/>
                <a:cs typeface="Calibri"/>
                <a:sym typeface="Calibri"/>
              </a:rPr>
              <a:t>34.58%</a:t>
            </a:r>
            <a:endParaRPr b="0" i="0" sz="1100" u="none" cap="none" strike="noStrike">
              <a:solidFill>
                <a:schemeClr val="dk1"/>
              </a:solidFill>
              <a:latin typeface="Calibri"/>
              <a:ea typeface="Calibri"/>
              <a:cs typeface="Calibri"/>
              <a:sym typeface="Calibri"/>
            </a:endParaRPr>
          </a:p>
        </p:txBody>
      </p:sp>
      <p:sp>
        <p:nvSpPr>
          <p:cNvPr id="317" name="Google Shape;317;p7"/>
          <p:cNvSpPr/>
          <p:nvPr/>
        </p:nvSpPr>
        <p:spPr>
          <a:xfrm>
            <a:off x="457200" y="5989320"/>
            <a:ext cx="11247000" cy="274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8A8A8A"/>
              </a:buClr>
              <a:buSzPts val="900"/>
              <a:buFont typeface="Calibri"/>
              <a:buNone/>
            </a:pPr>
            <a:r>
              <a:t/>
            </a:r>
            <a:endParaRPr b="0" i="0" sz="900" u="none" cap="none" strike="noStrike">
              <a:solidFill>
                <a:schemeClr val="dk1"/>
              </a:solidFill>
              <a:latin typeface="Calibri"/>
              <a:ea typeface="Calibri"/>
              <a:cs typeface="Calibri"/>
              <a:sym typeface="Calibri"/>
            </a:endParaRPr>
          </a:p>
        </p:txBody>
      </p:sp>
      <p:sp>
        <p:nvSpPr>
          <p:cNvPr id="318" name="Google Shape;318;p7"/>
          <p:cNvSpPr/>
          <p:nvPr/>
        </p:nvSpPr>
        <p:spPr>
          <a:xfrm>
            <a:off x="0" y="6510528"/>
            <a:ext cx="12191700" cy="347400"/>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 name="Google Shape;319;p7"/>
          <p:cNvSpPr/>
          <p:nvPr/>
        </p:nvSpPr>
        <p:spPr>
          <a:xfrm>
            <a:off x="0" y="6510528"/>
            <a:ext cx="12191700" cy="36600"/>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 name="Google Shape;320;p7"/>
          <p:cNvSpPr/>
          <p:nvPr/>
        </p:nvSpPr>
        <p:spPr>
          <a:xfrm>
            <a:off x="365760" y="6556248"/>
            <a:ext cx="7132200" cy="274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AF7EF"/>
              </a:buClr>
              <a:buSzPts val="900"/>
              <a:buFont typeface="Calibri"/>
              <a:buNone/>
            </a:pPr>
            <a:r>
              <a:t/>
            </a:r>
            <a:endParaRPr b="0" i="0" sz="900" u="none" cap="none" strike="noStrike">
              <a:solidFill>
                <a:schemeClr val="dk1"/>
              </a:solidFill>
              <a:latin typeface="Calibri"/>
              <a:ea typeface="Calibri"/>
              <a:cs typeface="Calibri"/>
              <a:sym typeface="Calibri"/>
            </a:endParaRPr>
          </a:p>
        </p:txBody>
      </p:sp>
      <p:sp>
        <p:nvSpPr>
          <p:cNvPr id="321" name="Google Shape;321;p7"/>
          <p:cNvSpPr/>
          <p:nvPr/>
        </p:nvSpPr>
        <p:spPr>
          <a:xfrm>
            <a:off x="7498080" y="6556248"/>
            <a:ext cx="3657600" cy="2742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C72C"/>
              </a:buClr>
              <a:buSzPts val="900"/>
              <a:buFont typeface="Calibri"/>
              <a:buNone/>
            </a:pPr>
            <a:r>
              <a:t/>
            </a:r>
            <a:endParaRPr b="0" i="0" sz="900" u="none" cap="none" strike="noStrike">
              <a:solidFill>
                <a:schemeClr val="dk1"/>
              </a:solidFill>
              <a:latin typeface="Calibri"/>
              <a:ea typeface="Calibri"/>
              <a:cs typeface="Calibri"/>
              <a:sym typeface="Calibri"/>
            </a:endParaRPr>
          </a:p>
        </p:txBody>
      </p:sp>
      <p:sp>
        <p:nvSpPr>
          <p:cNvPr id="322" name="Google Shape;322;p7"/>
          <p:cNvSpPr/>
          <p:nvPr/>
        </p:nvSpPr>
        <p:spPr>
          <a:xfrm>
            <a:off x="6263640" y="5667292"/>
            <a:ext cx="5486400" cy="365700"/>
          </a:xfrm>
          <a:prstGeom prst="rect">
            <a:avLst/>
          </a:prstGeom>
          <a:solidFill>
            <a:srgbClr val="F1EAD5"/>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 name="Google Shape;323;p7"/>
          <p:cNvSpPr/>
          <p:nvPr/>
        </p:nvSpPr>
        <p:spPr>
          <a:xfrm>
            <a:off x="6400825" y="5646656"/>
            <a:ext cx="31089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Total equity</a:t>
            </a:r>
            <a:endParaRPr b="0" i="0" sz="1100" u="none" cap="none" strike="noStrike">
              <a:solidFill>
                <a:schemeClr val="dk1"/>
              </a:solidFill>
              <a:latin typeface="Calibri"/>
              <a:ea typeface="Calibri"/>
              <a:cs typeface="Calibri"/>
              <a:sym typeface="Calibri"/>
            </a:endParaRPr>
          </a:p>
        </p:txBody>
      </p:sp>
      <p:sp>
        <p:nvSpPr>
          <p:cNvPr id="324" name="Google Shape;324;p7"/>
          <p:cNvSpPr/>
          <p:nvPr/>
        </p:nvSpPr>
        <p:spPr>
          <a:xfrm>
            <a:off x="9464065" y="5649235"/>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74.</a:t>
            </a:r>
            <a:r>
              <a:rPr b="1" lang="en-US" sz="1100">
                <a:solidFill>
                  <a:srgbClr val="990000"/>
                </a:solidFill>
                <a:latin typeface="Calibri"/>
                <a:ea typeface="Calibri"/>
                <a:cs typeface="Calibri"/>
                <a:sym typeface="Calibri"/>
              </a:rPr>
              <a:t>65</a:t>
            </a:r>
            <a:r>
              <a:rPr b="1" i="0" lang="en-US" sz="1100" u="none" cap="none" strike="noStrike">
                <a:solidFill>
                  <a:srgbClr val="990000"/>
                </a:solidFill>
                <a:latin typeface="Calibri"/>
                <a:ea typeface="Calibri"/>
                <a:cs typeface="Calibri"/>
                <a:sym typeface="Calibri"/>
              </a:rPr>
              <a:t>%</a:t>
            </a:r>
            <a:endParaRPr b="0" i="0" sz="1100" u="none" cap="none" strike="noStrike">
              <a:solidFill>
                <a:schemeClr val="dk1"/>
              </a:solidFill>
              <a:latin typeface="Calibri"/>
              <a:ea typeface="Calibri"/>
              <a:cs typeface="Calibri"/>
              <a:sym typeface="Calibri"/>
            </a:endParaRPr>
          </a:p>
        </p:txBody>
      </p:sp>
      <p:sp>
        <p:nvSpPr>
          <p:cNvPr id="325" name="Google Shape;325;p7"/>
          <p:cNvSpPr/>
          <p:nvPr/>
        </p:nvSpPr>
        <p:spPr>
          <a:xfrm>
            <a:off x="10548684" y="5641585"/>
            <a:ext cx="1051500" cy="3657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65.42%</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7EF"/>
        </a:solidFill>
      </p:bgPr>
    </p:bg>
    <p:spTree>
      <p:nvGrpSpPr>
        <p:cNvPr id="330" name="Shape 330"/>
        <p:cNvGrpSpPr/>
        <p:nvPr/>
      </p:nvGrpSpPr>
      <p:grpSpPr>
        <a:xfrm>
          <a:off x="0" y="0"/>
          <a:ext cx="0" cy="0"/>
          <a:chOff x="0" y="0"/>
          <a:chExt cx="0" cy="0"/>
        </a:xfrm>
      </p:grpSpPr>
      <p:sp>
        <p:nvSpPr>
          <p:cNvPr id="331" name="Google Shape;331;p8"/>
          <p:cNvSpPr/>
          <p:nvPr/>
        </p:nvSpPr>
        <p:spPr>
          <a:xfrm>
            <a:off x="0" y="0"/>
            <a:ext cx="12191695" cy="73152"/>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8"/>
          <p:cNvSpPr/>
          <p:nvPr/>
        </p:nvSpPr>
        <p:spPr>
          <a:xfrm>
            <a:off x="457200" y="201168"/>
            <a:ext cx="91440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99B00"/>
              </a:buClr>
              <a:buSzPts val="1000"/>
              <a:buFont typeface="Calibri"/>
              <a:buNone/>
            </a:pPr>
            <a:r>
              <a:rPr b="1" i="0" lang="en-US" sz="1000" u="none" cap="none" strike="noStrike">
                <a:solidFill>
                  <a:srgbClr val="C99B00"/>
                </a:solidFill>
                <a:latin typeface="Calibri"/>
                <a:ea typeface="Calibri"/>
                <a:cs typeface="Calibri"/>
                <a:sym typeface="Calibri"/>
              </a:rPr>
              <a:t>SECTION 07</a:t>
            </a:r>
            <a:endParaRPr b="0" i="0" sz="1000" u="none" cap="none" strike="noStrike">
              <a:solidFill>
                <a:schemeClr val="dk1"/>
              </a:solidFill>
              <a:latin typeface="Calibri"/>
              <a:ea typeface="Calibri"/>
              <a:cs typeface="Calibri"/>
              <a:sym typeface="Calibri"/>
            </a:endParaRPr>
          </a:p>
        </p:txBody>
      </p:sp>
      <p:sp>
        <p:nvSpPr>
          <p:cNvPr id="333" name="Google Shape;333;p8"/>
          <p:cNvSpPr/>
          <p:nvPr/>
        </p:nvSpPr>
        <p:spPr>
          <a:xfrm>
            <a:off x="457200" y="438912"/>
            <a:ext cx="11247120" cy="5943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2800"/>
              <a:buFont typeface="Georgia"/>
              <a:buNone/>
            </a:pPr>
            <a:r>
              <a:rPr b="0" i="0" lang="en-US" sz="2800" u="none" cap="none" strike="noStrike">
                <a:solidFill>
                  <a:srgbClr val="990000"/>
                </a:solidFill>
                <a:latin typeface="Georgia"/>
                <a:ea typeface="Georgia"/>
                <a:cs typeface="Georgia"/>
                <a:sym typeface="Georgia"/>
              </a:rPr>
              <a:t>Ratio Analysis — FY25</a:t>
            </a:r>
            <a:endParaRPr b="0" i="0" sz="2800" u="none" cap="none" strike="noStrike">
              <a:solidFill>
                <a:schemeClr val="dk1"/>
              </a:solidFill>
              <a:latin typeface="Calibri"/>
              <a:ea typeface="Calibri"/>
              <a:cs typeface="Calibri"/>
              <a:sym typeface="Calibri"/>
            </a:endParaRPr>
          </a:p>
        </p:txBody>
      </p:sp>
      <p:cxnSp>
        <p:nvCxnSpPr>
          <p:cNvPr id="334" name="Google Shape;334;p8"/>
          <p:cNvCxnSpPr/>
          <p:nvPr/>
        </p:nvCxnSpPr>
        <p:spPr>
          <a:xfrm>
            <a:off x="457200" y="1115568"/>
            <a:ext cx="1005840" cy="0"/>
          </a:xfrm>
          <a:prstGeom prst="straightConnector1">
            <a:avLst/>
          </a:prstGeom>
          <a:noFill/>
          <a:ln cap="flat" cmpd="sng" w="31750">
            <a:solidFill>
              <a:srgbClr val="FFC72C"/>
            </a:solidFill>
            <a:prstDash val="solid"/>
            <a:round/>
            <a:headEnd len="sm" w="sm" type="none"/>
            <a:tailEnd len="sm" w="sm" type="none"/>
          </a:ln>
        </p:spPr>
      </p:cxnSp>
      <p:sp>
        <p:nvSpPr>
          <p:cNvPr id="335" name="Google Shape;335;p8"/>
          <p:cNvSpPr/>
          <p:nvPr/>
        </p:nvSpPr>
        <p:spPr>
          <a:xfrm>
            <a:off x="457200" y="1325880"/>
            <a:ext cx="11247120"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200"/>
              <a:buFont typeface="Calibri"/>
              <a:buNone/>
            </a:pPr>
            <a:r>
              <a:rPr b="0" i="1" lang="en-US" sz="1200" u="none" cap="none" strike="noStrike">
                <a:solidFill>
                  <a:srgbClr val="232323"/>
                </a:solidFill>
                <a:latin typeface="Calibri"/>
                <a:ea typeface="Calibri"/>
                <a:cs typeface="Calibri"/>
                <a:sym typeface="Calibri"/>
              </a:rPr>
              <a:t>Four-category framework — profitability, liquidity, solvency, efficiency — using FY25 actual financials.</a:t>
            </a:r>
            <a:endParaRPr b="0" i="0" sz="1200" u="none" cap="none" strike="noStrike">
              <a:solidFill>
                <a:schemeClr val="dk1"/>
              </a:solidFill>
              <a:latin typeface="Calibri"/>
              <a:ea typeface="Calibri"/>
              <a:cs typeface="Calibri"/>
              <a:sym typeface="Calibri"/>
            </a:endParaRPr>
          </a:p>
        </p:txBody>
      </p:sp>
      <p:sp>
        <p:nvSpPr>
          <p:cNvPr id="336" name="Google Shape;336;p8"/>
          <p:cNvSpPr/>
          <p:nvPr/>
        </p:nvSpPr>
        <p:spPr>
          <a:xfrm>
            <a:off x="457200" y="1920240"/>
            <a:ext cx="2743200" cy="4114800"/>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7" name="Google Shape;337;p8"/>
          <p:cNvSpPr/>
          <p:nvPr/>
        </p:nvSpPr>
        <p:spPr>
          <a:xfrm>
            <a:off x="457200" y="1920240"/>
            <a:ext cx="2743200" cy="457200"/>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 name="Google Shape;338;p8"/>
          <p:cNvSpPr/>
          <p:nvPr/>
        </p:nvSpPr>
        <p:spPr>
          <a:xfrm>
            <a:off x="594360" y="2011680"/>
            <a:ext cx="246888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100"/>
              <a:buFont typeface="Calibri"/>
              <a:buNone/>
            </a:pPr>
            <a:r>
              <a:rPr b="1" i="0" lang="en-US" sz="1100" u="none" cap="none" strike="noStrike">
                <a:solidFill>
                  <a:srgbClr val="FFC72C"/>
                </a:solidFill>
                <a:latin typeface="Calibri"/>
                <a:ea typeface="Calibri"/>
                <a:cs typeface="Calibri"/>
                <a:sym typeface="Calibri"/>
              </a:rPr>
              <a:t>PROFITABILITY</a:t>
            </a:r>
            <a:endParaRPr b="0" i="0" sz="1100" u="none" cap="none" strike="noStrike">
              <a:solidFill>
                <a:schemeClr val="dk1"/>
              </a:solidFill>
              <a:latin typeface="Calibri"/>
              <a:ea typeface="Calibri"/>
              <a:cs typeface="Calibri"/>
              <a:sym typeface="Calibri"/>
            </a:endParaRPr>
          </a:p>
        </p:txBody>
      </p:sp>
      <p:sp>
        <p:nvSpPr>
          <p:cNvPr id="339" name="Google Shape;339;p8"/>
          <p:cNvSpPr/>
          <p:nvPr/>
        </p:nvSpPr>
        <p:spPr>
          <a:xfrm>
            <a:off x="640080" y="2560320"/>
            <a:ext cx="237744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Gross margin</a:t>
            </a:r>
            <a:endParaRPr b="0" i="0" sz="1100" u="none" cap="none" strike="noStrike">
              <a:solidFill>
                <a:schemeClr val="dk1"/>
              </a:solidFill>
              <a:latin typeface="Calibri"/>
              <a:ea typeface="Calibri"/>
              <a:cs typeface="Calibri"/>
              <a:sym typeface="Calibri"/>
            </a:endParaRPr>
          </a:p>
        </p:txBody>
      </p:sp>
      <p:sp>
        <p:nvSpPr>
          <p:cNvPr id="340" name="Google Shape;340;p8"/>
          <p:cNvSpPr/>
          <p:nvPr/>
        </p:nvSpPr>
        <p:spPr>
          <a:xfrm>
            <a:off x="640080" y="2834640"/>
            <a:ext cx="237744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600"/>
              <a:buFont typeface="Georgia"/>
              <a:buNone/>
            </a:pPr>
            <a:r>
              <a:rPr b="1" i="0" lang="en-US" sz="1600" u="none" cap="none" strike="noStrike">
                <a:solidFill>
                  <a:srgbClr val="990000"/>
                </a:solidFill>
                <a:latin typeface="Georgia"/>
                <a:ea typeface="Georgia"/>
                <a:cs typeface="Georgia"/>
                <a:sym typeface="Georgia"/>
              </a:rPr>
              <a:t>39.8%</a:t>
            </a:r>
            <a:endParaRPr b="0" i="0" sz="1600" u="none" cap="none" strike="noStrike">
              <a:solidFill>
                <a:schemeClr val="dk1"/>
              </a:solidFill>
              <a:latin typeface="Calibri"/>
              <a:ea typeface="Calibri"/>
              <a:cs typeface="Calibri"/>
              <a:sym typeface="Calibri"/>
            </a:endParaRPr>
          </a:p>
        </p:txBody>
      </p:sp>
      <p:sp>
        <p:nvSpPr>
          <p:cNvPr id="341" name="Google Shape;341;p8"/>
          <p:cNvSpPr/>
          <p:nvPr/>
        </p:nvSpPr>
        <p:spPr>
          <a:xfrm>
            <a:off x="640080" y="3337560"/>
            <a:ext cx="237744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Operating margin</a:t>
            </a:r>
            <a:endParaRPr b="0" i="0" sz="1100" u="none" cap="none" strike="noStrike">
              <a:solidFill>
                <a:schemeClr val="dk1"/>
              </a:solidFill>
              <a:latin typeface="Calibri"/>
              <a:ea typeface="Calibri"/>
              <a:cs typeface="Calibri"/>
              <a:sym typeface="Calibri"/>
            </a:endParaRPr>
          </a:p>
        </p:txBody>
      </p:sp>
      <p:sp>
        <p:nvSpPr>
          <p:cNvPr id="342" name="Google Shape;342;p8"/>
          <p:cNvSpPr/>
          <p:nvPr/>
        </p:nvSpPr>
        <p:spPr>
          <a:xfrm>
            <a:off x="640080" y="3611880"/>
            <a:ext cx="237744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600"/>
              <a:buFont typeface="Georgia"/>
              <a:buNone/>
            </a:pPr>
            <a:r>
              <a:rPr b="1" i="0" lang="en-US" sz="1600" u="none" cap="none" strike="noStrike">
                <a:solidFill>
                  <a:srgbClr val="990000"/>
                </a:solidFill>
                <a:latin typeface="Georgia"/>
                <a:ea typeface="Georgia"/>
                <a:cs typeface="Georgia"/>
                <a:sym typeface="Georgia"/>
              </a:rPr>
              <a:t>26.2%</a:t>
            </a:r>
            <a:endParaRPr b="0" i="0" sz="1600" u="none" cap="none" strike="noStrike">
              <a:solidFill>
                <a:schemeClr val="dk1"/>
              </a:solidFill>
              <a:latin typeface="Calibri"/>
              <a:ea typeface="Calibri"/>
              <a:cs typeface="Calibri"/>
              <a:sym typeface="Calibri"/>
            </a:endParaRPr>
          </a:p>
        </p:txBody>
      </p:sp>
      <p:sp>
        <p:nvSpPr>
          <p:cNvPr id="343" name="Google Shape;343;p8"/>
          <p:cNvSpPr/>
          <p:nvPr/>
        </p:nvSpPr>
        <p:spPr>
          <a:xfrm>
            <a:off x="640080" y="4114800"/>
            <a:ext cx="237744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Net margin</a:t>
            </a:r>
            <a:endParaRPr b="0" i="0" sz="1100" u="none" cap="none" strike="noStrike">
              <a:solidFill>
                <a:schemeClr val="dk1"/>
              </a:solidFill>
              <a:latin typeface="Calibri"/>
              <a:ea typeface="Calibri"/>
              <a:cs typeface="Calibri"/>
              <a:sym typeface="Calibri"/>
            </a:endParaRPr>
          </a:p>
        </p:txBody>
      </p:sp>
      <p:sp>
        <p:nvSpPr>
          <p:cNvPr id="344" name="Google Shape;344;p8"/>
          <p:cNvSpPr/>
          <p:nvPr/>
        </p:nvSpPr>
        <p:spPr>
          <a:xfrm>
            <a:off x="640080" y="4389120"/>
            <a:ext cx="237744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600"/>
              <a:buFont typeface="Georgia"/>
              <a:buNone/>
            </a:pPr>
            <a:r>
              <a:rPr b="1" i="0" lang="en-US" sz="1600" u="none" cap="none" strike="noStrike">
                <a:solidFill>
                  <a:srgbClr val="990000"/>
                </a:solidFill>
                <a:latin typeface="Georgia"/>
                <a:ea typeface="Georgia"/>
                <a:cs typeface="Georgia"/>
                <a:sym typeface="Georgia"/>
              </a:rPr>
              <a:t>22.8%</a:t>
            </a:r>
            <a:endParaRPr b="0" i="0" sz="1600" u="none" cap="none" strike="noStrike">
              <a:solidFill>
                <a:schemeClr val="dk1"/>
              </a:solidFill>
              <a:latin typeface="Calibri"/>
              <a:ea typeface="Calibri"/>
              <a:cs typeface="Calibri"/>
              <a:sym typeface="Calibri"/>
            </a:endParaRPr>
          </a:p>
        </p:txBody>
      </p:sp>
      <p:sp>
        <p:nvSpPr>
          <p:cNvPr id="345" name="Google Shape;345;p8"/>
          <p:cNvSpPr/>
          <p:nvPr/>
        </p:nvSpPr>
        <p:spPr>
          <a:xfrm>
            <a:off x="640080" y="4892040"/>
            <a:ext cx="237744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Return on assets</a:t>
            </a:r>
            <a:endParaRPr b="0" i="0" sz="1100" u="none" cap="none" strike="noStrike">
              <a:solidFill>
                <a:schemeClr val="dk1"/>
              </a:solidFill>
              <a:latin typeface="Calibri"/>
              <a:ea typeface="Calibri"/>
              <a:cs typeface="Calibri"/>
              <a:sym typeface="Calibri"/>
            </a:endParaRPr>
          </a:p>
        </p:txBody>
      </p:sp>
      <p:sp>
        <p:nvSpPr>
          <p:cNvPr id="346" name="Google Shape;346;p8"/>
          <p:cNvSpPr/>
          <p:nvPr/>
        </p:nvSpPr>
        <p:spPr>
          <a:xfrm>
            <a:off x="640080" y="5166360"/>
            <a:ext cx="237744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600"/>
              <a:buFont typeface="Georgia"/>
              <a:buNone/>
            </a:pPr>
            <a:r>
              <a:rPr b="1" i="0" lang="en-US" sz="1600" u="none" cap="none" strike="noStrike">
                <a:solidFill>
                  <a:srgbClr val="990000"/>
                </a:solidFill>
                <a:latin typeface="Georgia"/>
                <a:ea typeface="Georgia"/>
                <a:cs typeface="Georgia"/>
                <a:sym typeface="Georgia"/>
              </a:rPr>
              <a:t>10.3%</a:t>
            </a:r>
            <a:endParaRPr b="0" i="0" sz="1600" u="none" cap="none" strike="noStrike">
              <a:solidFill>
                <a:schemeClr val="dk1"/>
              </a:solidFill>
              <a:latin typeface="Calibri"/>
              <a:ea typeface="Calibri"/>
              <a:cs typeface="Calibri"/>
              <a:sym typeface="Calibri"/>
            </a:endParaRPr>
          </a:p>
        </p:txBody>
      </p:sp>
      <p:sp>
        <p:nvSpPr>
          <p:cNvPr id="347" name="Google Shape;347;p8"/>
          <p:cNvSpPr/>
          <p:nvPr/>
        </p:nvSpPr>
        <p:spPr>
          <a:xfrm>
            <a:off x="3364992" y="1920240"/>
            <a:ext cx="2743200" cy="4114800"/>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8" name="Google Shape;348;p8"/>
          <p:cNvSpPr/>
          <p:nvPr/>
        </p:nvSpPr>
        <p:spPr>
          <a:xfrm>
            <a:off x="3364992" y="1920240"/>
            <a:ext cx="2743200" cy="457200"/>
          </a:xfrm>
          <a:prstGeom prst="rect">
            <a:avLst/>
          </a:prstGeom>
          <a:solidFill>
            <a:srgbClr val="7A1111"/>
          </a:solidFill>
          <a:ln cap="flat" cmpd="sng" w="12700">
            <a:solidFill>
              <a:srgbClr val="7A111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9" name="Google Shape;349;p8"/>
          <p:cNvSpPr/>
          <p:nvPr/>
        </p:nvSpPr>
        <p:spPr>
          <a:xfrm>
            <a:off x="3502152" y="2011680"/>
            <a:ext cx="246888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100"/>
              <a:buFont typeface="Calibri"/>
              <a:buNone/>
            </a:pPr>
            <a:r>
              <a:rPr b="1" i="0" lang="en-US" sz="1100" u="none" cap="none" strike="noStrike">
                <a:solidFill>
                  <a:srgbClr val="FFC72C"/>
                </a:solidFill>
                <a:latin typeface="Calibri"/>
                <a:ea typeface="Calibri"/>
                <a:cs typeface="Calibri"/>
                <a:sym typeface="Calibri"/>
              </a:rPr>
              <a:t>LIQUIDITY</a:t>
            </a:r>
            <a:endParaRPr b="0" i="0" sz="1100" u="none" cap="none" strike="noStrike">
              <a:solidFill>
                <a:schemeClr val="dk1"/>
              </a:solidFill>
              <a:latin typeface="Calibri"/>
              <a:ea typeface="Calibri"/>
              <a:cs typeface="Calibri"/>
              <a:sym typeface="Calibri"/>
            </a:endParaRPr>
          </a:p>
        </p:txBody>
      </p:sp>
      <p:sp>
        <p:nvSpPr>
          <p:cNvPr id="350" name="Google Shape;350;p8"/>
          <p:cNvSpPr/>
          <p:nvPr/>
        </p:nvSpPr>
        <p:spPr>
          <a:xfrm>
            <a:off x="3547872" y="2560320"/>
            <a:ext cx="237744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Current ratio</a:t>
            </a:r>
            <a:endParaRPr b="0" i="0" sz="1100" u="none" cap="none" strike="noStrike">
              <a:solidFill>
                <a:schemeClr val="dk1"/>
              </a:solidFill>
              <a:latin typeface="Calibri"/>
              <a:ea typeface="Calibri"/>
              <a:cs typeface="Calibri"/>
              <a:sym typeface="Calibri"/>
            </a:endParaRPr>
          </a:p>
        </p:txBody>
      </p:sp>
      <p:sp>
        <p:nvSpPr>
          <p:cNvPr id="351" name="Google Shape;351;p8"/>
          <p:cNvSpPr/>
          <p:nvPr/>
        </p:nvSpPr>
        <p:spPr>
          <a:xfrm>
            <a:off x="3547872" y="2834640"/>
            <a:ext cx="237744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600"/>
              <a:buFont typeface="Georgia"/>
              <a:buNone/>
            </a:pPr>
            <a:r>
              <a:rPr b="1" i="0" lang="en-US" sz="1600" u="none" cap="none" strike="noStrike">
                <a:solidFill>
                  <a:srgbClr val="990000"/>
                </a:solidFill>
                <a:latin typeface="Georgia"/>
                <a:ea typeface="Georgia"/>
                <a:cs typeface="Georgia"/>
                <a:sym typeface="Georgia"/>
              </a:rPr>
              <a:t>2.52x</a:t>
            </a:r>
            <a:endParaRPr b="0" i="0" sz="1600" u="none" cap="none" strike="noStrike">
              <a:solidFill>
                <a:schemeClr val="dk1"/>
              </a:solidFill>
              <a:latin typeface="Calibri"/>
              <a:ea typeface="Calibri"/>
              <a:cs typeface="Calibri"/>
              <a:sym typeface="Calibri"/>
            </a:endParaRPr>
          </a:p>
        </p:txBody>
      </p:sp>
      <p:sp>
        <p:nvSpPr>
          <p:cNvPr id="352" name="Google Shape;352;p8"/>
          <p:cNvSpPr/>
          <p:nvPr/>
        </p:nvSpPr>
        <p:spPr>
          <a:xfrm>
            <a:off x="3547872" y="3337560"/>
            <a:ext cx="237744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Quick ratio</a:t>
            </a:r>
            <a:endParaRPr b="0" i="0" sz="1100" u="none" cap="none" strike="noStrike">
              <a:solidFill>
                <a:schemeClr val="dk1"/>
              </a:solidFill>
              <a:latin typeface="Calibri"/>
              <a:ea typeface="Calibri"/>
              <a:cs typeface="Calibri"/>
              <a:sym typeface="Calibri"/>
            </a:endParaRPr>
          </a:p>
        </p:txBody>
      </p:sp>
      <p:sp>
        <p:nvSpPr>
          <p:cNvPr id="353" name="Google Shape;353;p8"/>
          <p:cNvSpPr/>
          <p:nvPr/>
        </p:nvSpPr>
        <p:spPr>
          <a:xfrm>
            <a:off x="3547872" y="3611880"/>
            <a:ext cx="237744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600"/>
              <a:buFont typeface="Georgia"/>
              <a:buNone/>
            </a:pPr>
            <a:r>
              <a:rPr b="1" i="0" lang="en-US" sz="1600" u="none" cap="none" strike="noStrike">
                <a:solidFill>
                  <a:srgbClr val="990000"/>
                </a:solidFill>
                <a:latin typeface="Georgia"/>
                <a:ea typeface="Georgia"/>
                <a:cs typeface="Georgia"/>
                <a:sym typeface="Georgia"/>
              </a:rPr>
              <a:t>1.45x</a:t>
            </a:r>
            <a:endParaRPr b="0" i="0" sz="1600" u="none" cap="none" strike="noStrike">
              <a:solidFill>
                <a:schemeClr val="dk1"/>
              </a:solidFill>
              <a:latin typeface="Calibri"/>
              <a:ea typeface="Calibri"/>
              <a:cs typeface="Calibri"/>
              <a:sym typeface="Calibri"/>
            </a:endParaRPr>
          </a:p>
        </p:txBody>
      </p:sp>
      <p:sp>
        <p:nvSpPr>
          <p:cNvPr id="354" name="Google Shape;354;p8"/>
          <p:cNvSpPr/>
          <p:nvPr/>
        </p:nvSpPr>
        <p:spPr>
          <a:xfrm>
            <a:off x="3547872" y="4114800"/>
            <a:ext cx="237744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Cash &amp; equiv. ($M)</a:t>
            </a:r>
            <a:endParaRPr b="0" i="0" sz="1100" u="none" cap="none" strike="noStrike">
              <a:solidFill>
                <a:schemeClr val="dk1"/>
              </a:solidFill>
              <a:latin typeface="Calibri"/>
              <a:ea typeface="Calibri"/>
              <a:cs typeface="Calibri"/>
              <a:sym typeface="Calibri"/>
            </a:endParaRPr>
          </a:p>
        </p:txBody>
      </p:sp>
      <p:sp>
        <p:nvSpPr>
          <p:cNvPr id="355" name="Google Shape;355;p8"/>
          <p:cNvSpPr/>
          <p:nvPr/>
        </p:nvSpPr>
        <p:spPr>
          <a:xfrm>
            <a:off x="3547872" y="4389120"/>
            <a:ext cx="237744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600"/>
              <a:buFont typeface="Georgia"/>
              <a:buNone/>
            </a:pPr>
            <a:r>
              <a:rPr b="1" i="0" lang="en-US" sz="1600" u="none" cap="none" strike="noStrike">
                <a:solidFill>
                  <a:srgbClr val="990000"/>
                </a:solidFill>
                <a:latin typeface="Georgia"/>
                <a:ea typeface="Georgia"/>
                <a:cs typeface="Georgia"/>
                <a:sym typeface="Georgia"/>
              </a:rPr>
              <a:t>9,642</a:t>
            </a:r>
            <a:endParaRPr b="0" i="0" sz="1600" u="none" cap="none" strike="noStrike">
              <a:solidFill>
                <a:schemeClr val="dk1"/>
              </a:solidFill>
              <a:latin typeface="Calibri"/>
              <a:ea typeface="Calibri"/>
              <a:cs typeface="Calibri"/>
              <a:sym typeface="Calibri"/>
            </a:endParaRPr>
          </a:p>
        </p:txBody>
      </p:sp>
      <p:sp>
        <p:nvSpPr>
          <p:cNvPr id="356" name="Google Shape;356;p8"/>
          <p:cNvSpPr/>
          <p:nvPr/>
        </p:nvSpPr>
        <p:spPr>
          <a:xfrm>
            <a:off x="3547872" y="4892040"/>
            <a:ext cx="237744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Current liab. ($M)</a:t>
            </a:r>
            <a:endParaRPr b="0" i="0" sz="1100" u="none" cap="none" strike="noStrike">
              <a:solidFill>
                <a:schemeClr val="dk1"/>
              </a:solidFill>
              <a:latin typeface="Calibri"/>
              <a:ea typeface="Calibri"/>
              <a:cs typeface="Calibri"/>
              <a:sym typeface="Calibri"/>
            </a:endParaRPr>
          </a:p>
        </p:txBody>
      </p:sp>
      <p:sp>
        <p:nvSpPr>
          <p:cNvPr id="357" name="Google Shape;357;p8"/>
          <p:cNvSpPr/>
          <p:nvPr/>
        </p:nvSpPr>
        <p:spPr>
          <a:xfrm>
            <a:off x="3547872" y="5166360"/>
            <a:ext cx="237744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600"/>
              <a:buFont typeface="Georgia"/>
              <a:buNone/>
            </a:pPr>
            <a:r>
              <a:rPr b="1" i="0" lang="en-US" sz="1600" u="none" cap="none" strike="noStrike">
                <a:solidFill>
                  <a:srgbClr val="990000"/>
                </a:solidFill>
                <a:latin typeface="Georgia"/>
                <a:ea typeface="Georgia"/>
                <a:cs typeface="Georgia"/>
                <a:sym typeface="Georgia"/>
              </a:rPr>
              <a:t>11,454</a:t>
            </a:r>
            <a:endParaRPr b="0" i="0" sz="1600" u="none" cap="none" strike="noStrike">
              <a:solidFill>
                <a:schemeClr val="dk1"/>
              </a:solidFill>
              <a:latin typeface="Calibri"/>
              <a:ea typeface="Calibri"/>
              <a:cs typeface="Calibri"/>
              <a:sym typeface="Calibri"/>
            </a:endParaRPr>
          </a:p>
        </p:txBody>
      </p:sp>
      <p:sp>
        <p:nvSpPr>
          <p:cNvPr id="358" name="Google Shape;358;p8"/>
          <p:cNvSpPr/>
          <p:nvPr/>
        </p:nvSpPr>
        <p:spPr>
          <a:xfrm>
            <a:off x="6272784" y="1920240"/>
            <a:ext cx="2743200" cy="4114800"/>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9" name="Google Shape;359;p8"/>
          <p:cNvSpPr/>
          <p:nvPr/>
        </p:nvSpPr>
        <p:spPr>
          <a:xfrm>
            <a:off x="6272784" y="1920240"/>
            <a:ext cx="2743200" cy="457200"/>
          </a:xfrm>
          <a:prstGeom prst="rect">
            <a:avLst/>
          </a:prstGeom>
          <a:solidFill>
            <a:srgbClr val="C99B00"/>
          </a:solidFill>
          <a:ln cap="flat" cmpd="sng" w="12700">
            <a:solidFill>
              <a:srgbClr val="C99B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 name="Google Shape;360;p8"/>
          <p:cNvSpPr/>
          <p:nvPr/>
        </p:nvSpPr>
        <p:spPr>
          <a:xfrm>
            <a:off x="6409944" y="2011680"/>
            <a:ext cx="246888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100"/>
              <a:buFont typeface="Calibri"/>
              <a:buNone/>
            </a:pPr>
            <a:r>
              <a:rPr b="1" i="0" lang="en-US" sz="1100" u="none" cap="none" strike="noStrike">
                <a:solidFill>
                  <a:srgbClr val="FFC72C"/>
                </a:solidFill>
                <a:latin typeface="Calibri"/>
                <a:ea typeface="Calibri"/>
                <a:cs typeface="Calibri"/>
                <a:sym typeface="Calibri"/>
              </a:rPr>
              <a:t>SOLVENCY</a:t>
            </a:r>
            <a:endParaRPr b="0" i="0" sz="1100" u="none" cap="none" strike="noStrike">
              <a:solidFill>
                <a:schemeClr val="dk1"/>
              </a:solidFill>
              <a:latin typeface="Calibri"/>
              <a:ea typeface="Calibri"/>
              <a:cs typeface="Calibri"/>
              <a:sym typeface="Calibri"/>
            </a:endParaRPr>
          </a:p>
        </p:txBody>
      </p:sp>
      <p:sp>
        <p:nvSpPr>
          <p:cNvPr id="361" name="Google Shape;361;p8"/>
          <p:cNvSpPr/>
          <p:nvPr/>
        </p:nvSpPr>
        <p:spPr>
          <a:xfrm>
            <a:off x="6455664" y="2560320"/>
            <a:ext cx="237744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Debt / Equity</a:t>
            </a:r>
            <a:endParaRPr b="0" i="0" sz="1100" u="none" cap="none" strike="noStrike">
              <a:solidFill>
                <a:schemeClr val="dk1"/>
              </a:solidFill>
              <a:latin typeface="Calibri"/>
              <a:ea typeface="Calibri"/>
              <a:cs typeface="Calibri"/>
              <a:sym typeface="Calibri"/>
            </a:endParaRPr>
          </a:p>
        </p:txBody>
      </p:sp>
      <p:sp>
        <p:nvSpPr>
          <p:cNvPr id="362" name="Google Shape;362;p8"/>
          <p:cNvSpPr/>
          <p:nvPr/>
        </p:nvSpPr>
        <p:spPr>
          <a:xfrm>
            <a:off x="6455664" y="2834640"/>
            <a:ext cx="237744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600"/>
              <a:buFont typeface="Georgia"/>
              <a:buNone/>
            </a:pPr>
            <a:r>
              <a:rPr b="1" i="0" lang="en-US" sz="1600" u="none" cap="none" strike="noStrike">
                <a:solidFill>
                  <a:srgbClr val="990000"/>
                </a:solidFill>
                <a:latin typeface="Georgia"/>
                <a:ea typeface="Georgia"/>
                <a:cs typeface="Georgia"/>
                <a:sym typeface="Georgia"/>
              </a:rPr>
              <a:t>0.53x</a:t>
            </a:r>
            <a:endParaRPr b="0" i="0" sz="1600" u="none" cap="none" strike="noStrike">
              <a:solidFill>
                <a:schemeClr val="dk1"/>
              </a:solidFill>
              <a:latin typeface="Calibri"/>
              <a:ea typeface="Calibri"/>
              <a:cs typeface="Calibri"/>
              <a:sym typeface="Calibri"/>
            </a:endParaRPr>
          </a:p>
        </p:txBody>
      </p:sp>
      <p:sp>
        <p:nvSpPr>
          <p:cNvPr id="363" name="Google Shape;363;p8"/>
          <p:cNvSpPr/>
          <p:nvPr/>
        </p:nvSpPr>
        <p:spPr>
          <a:xfrm>
            <a:off x="6455664" y="3337560"/>
            <a:ext cx="237744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Debt / Assets</a:t>
            </a:r>
            <a:endParaRPr b="0" i="0" sz="1100" u="none" cap="none" strike="noStrike">
              <a:solidFill>
                <a:schemeClr val="dk1"/>
              </a:solidFill>
              <a:latin typeface="Calibri"/>
              <a:ea typeface="Calibri"/>
              <a:cs typeface="Calibri"/>
              <a:sym typeface="Calibri"/>
            </a:endParaRPr>
          </a:p>
        </p:txBody>
      </p:sp>
      <p:sp>
        <p:nvSpPr>
          <p:cNvPr id="364" name="Google Shape;364;p8"/>
          <p:cNvSpPr/>
          <p:nvPr/>
        </p:nvSpPr>
        <p:spPr>
          <a:xfrm>
            <a:off x="6455664" y="3611880"/>
            <a:ext cx="237744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600"/>
              <a:buFont typeface="Georgia"/>
              <a:buNone/>
            </a:pPr>
            <a:r>
              <a:rPr b="1" i="0" lang="en-US" sz="1600" u="none" cap="none" strike="noStrike">
                <a:solidFill>
                  <a:srgbClr val="990000"/>
                </a:solidFill>
                <a:latin typeface="Georgia"/>
                <a:ea typeface="Georgia"/>
                <a:cs typeface="Georgia"/>
                <a:sym typeface="Georgia"/>
              </a:rPr>
              <a:t>34.6%</a:t>
            </a:r>
            <a:endParaRPr b="0" i="0" sz="1600" u="none" cap="none" strike="noStrike">
              <a:solidFill>
                <a:schemeClr val="dk1"/>
              </a:solidFill>
              <a:latin typeface="Calibri"/>
              <a:ea typeface="Calibri"/>
              <a:cs typeface="Calibri"/>
              <a:sym typeface="Calibri"/>
            </a:endParaRPr>
          </a:p>
        </p:txBody>
      </p:sp>
      <p:sp>
        <p:nvSpPr>
          <p:cNvPr id="365" name="Google Shape;365;p8"/>
          <p:cNvSpPr/>
          <p:nvPr/>
        </p:nvSpPr>
        <p:spPr>
          <a:xfrm>
            <a:off x="6455664" y="4114800"/>
            <a:ext cx="237744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Total liab. ($M)</a:t>
            </a:r>
            <a:endParaRPr b="0" i="0" sz="1100" u="none" cap="none" strike="noStrike">
              <a:solidFill>
                <a:schemeClr val="dk1"/>
              </a:solidFill>
              <a:latin typeface="Calibri"/>
              <a:ea typeface="Calibri"/>
              <a:cs typeface="Calibri"/>
              <a:sym typeface="Calibri"/>
            </a:endParaRPr>
          </a:p>
        </p:txBody>
      </p:sp>
      <p:sp>
        <p:nvSpPr>
          <p:cNvPr id="366" name="Google Shape;366;p8"/>
          <p:cNvSpPr/>
          <p:nvPr/>
        </p:nvSpPr>
        <p:spPr>
          <a:xfrm>
            <a:off x="6455664" y="4389120"/>
            <a:ext cx="237744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600"/>
              <a:buFont typeface="Georgia"/>
              <a:buNone/>
            </a:pPr>
            <a:r>
              <a:rPr b="1" i="0" lang="en-US" sz="1600" u="none" cap="none" strike="noStrike">
                <a:solidFill>
                  <a:srgbClr val="990000"/>
                </a:solidFill>
                <a:latin typeface="Georgia"/>
                <a:ea typeface="Georgia"/>
                <a:cs typeface="Georgia"/>
                <a:sym typeface="Georgia"/>
              </a:rPr>
              <a:t>28,633</a:t>
            </a:r>
            <a:endParaRPr b="0" i="0" sz="1600" u="none" cap="none" strike="noStrike">
              <a:solidFill>
                <a:schemeClr val="dk1"/>
              </a:solidFill>
              <a:latin typeface="Calibri"/>
              <a:ea typeface="Calibri"/>
              <a:cs typeface="Calibri"/>
              <a:sym typeface="Calibri"/>
            </a:endParaRPr>
          </a:p>
        </p:txBody>
      </p:sp>
      <p:sp>
        <p:nvSpPr>
          <p:cNvPr id="367" name="Google Shape;367;p8"/>
          <p:cNvSpPr/>
          <p:nvPr/>
        </p:nvSpPr>
        <p:spPr>
          <a:xfrm>
            <a:off x="6455664" y="4892040"/>
            <a:ext cx="237744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Total equity ($M)</a:t>
            </a:r>
            <a:endParaRPr b="0" i="0" sz="1100" u="none" cap="none" strike="noStrike">
              <a:solidFill>
                <a:schemeClr val="dk1"/>
              </a:solidFill>
              <a:latin typeface="Calibri"/>
              <a:ea typeface="Calibri"/>
              <a:cs typeface="Calibri"/>
              <a:sym typeface="Calibri"/>
            </a:endParaRPr>
          </a:p>
        </p:txBody>
      </p:sp>
      <p:sp>
        <p:nvSpPr>
          <p:cNvPr id="368" name="Google Shape;368;p8"/>
          <p:cNvSpPr/>
          <p:nvPr/>
        </p:nvSpPr>
        <p:spPr>
          <a:xfrm>
            <a:off x="6455664" y="5166360"/>
            <a:ext cx="237744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600"/>
              <a:buFont typeface="Georgia"/>
              <a:buNone/>
            </a:pPr>
            <a:r>
              <a:rPr b="1" i="0" lang="en-US" sz="1600" u="none" cap="none" strike="noStrike">
                <a:solidFill>
                  <a:srgbClr val="990000"/>
                </a:solidFill>
                <a:latin typeface="Georgia"/>
                <a:ea typeface="Georgia"/>
                <a:cs typeface="Georgia"/>
                <a:sym typeface="Georgia"/>
              </a:rPr>
              <a:t>54,165</a:t>
            </a:r>
            <a:endParaRPr b="0" i="0" sz="1600" u="none" cap="none" strike="noStrike">
              <a:solidFill>
                <a:schemeClr val="dk1"/>
              </a:solidFill>
              <a:latin typeface="Calibri"/>
              <a:ea typeface="Calibri"/>
              <a:cs typeface="Calibri"/>
              <a:sym typeface="Calibri"/>
            </a:endParaRPr>
          </a:p>
        </p:txBody>
      </p:sp>
      <p:sp>
        <p:nvSpPr>
          <p:cNvPr id="369" name="Google Shape;369;p8"/>
          <p:cNvSpPr/>
          <p:nvPr/>
        </p:nvSpPr>
        <p:spPr>
          <a:xfrm>
            <a:off x="9180576" y="1920240"/>
            <a:ext cx="2743200" cy="4114800"/>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0" name="Google Shape;370;p8"/>
          <p:cNvSpPr/>
          <p:nvPr/>
        </p:nvSpPr>
        <p:spPr>
          <a:xfrm>
            <a:off x="9180576" y="1920240"/>
            <a:ext cx="2743200" cy="457200"/>
          </a:xfrm>
          <a:prstGeom prst="rect">
            <a:avLst/>
          </a:prstGeom>
          <a:solidFill>
            <a:srgbClr val="B8332C"/>
          </a:solidFill>
          <a:ln cap="flat" cmpd="sng" w="12700">
            <a:solidFill>
              <a:srgbClr val="B833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p8"/>
          <p:cNvSpPr/>
          <p:nvPr/>
        </p:nvSpPr>
        <p:spPr>
          <a:xfrm>
            <a:off x="9317736" y="2011680"/>
            <a:ext cx="246888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100"/>
              <a:buFont typeface="Calibri"/>
              <a:buNone/>
            </a:pPr>
            <a:r>
              <a:rPr b="1" i="0" lang="en-US" sz="1100" u="none" cap="none" strike="noStrike">
                <a:solidFill>
                  <a:srgbClr val="FFC72C"/>
                </a:solidFill>
                <a:latin typeface="Calibri"/>
                <a:ea typeface="Calibri"/>
                <a:cs typeface="Calibri"/>
                <a:sym typeface="Calibri"/>
              </a:rPr>
              <a:t>EFFICIENCY</a:t>
            </a:r>
            <a:endParaRPr b="0" i="0" sz="1100" u="none" cap="none" strike="noStrike">
              <a:solidFill>
                <a:schemeClr val="dk1"/>
              </a:solidFill>
              <a:latin typeface="Calibri"/>
              <a:ea typeface="Calibri"/>
              <a:cs typeface="Calibri"/>
              <a:sym typeface="Calibri"/>
            </a:endParaRPr>
          </a:p>
        </p:txBody>
      </p:sp>
      <p:sp>
        <p:nvSpPr>
          <p:cNvPr id="372" name="Google Shape;372;p8"/>
          <p:cNvSpPr/>
          <p:nvPr/>
        </p:nvSpPr>
        <p:spPr>
          <a:xfrm>
            <a:off x="9363456" y="2560320"/>
            <a:ext cx="237744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Asset turnover</a:t>
            </a:r>
            <a:endParaRPr b="0" i="0" sz="1100" u="none" cap="none" strike="noStrike">
              <a:solidFill>
                <a:schemeClr val="dk1"/>
              </a:solidFill>
              <a:latin typeface="Calibri"/>
              <a:ea typeface="Calibri"/>
              <a:cs typeface="Calibri"/>
              <a:sym typeface="Calibri"/>
            </a:endParaRPr>
          </a:p>
        </p:txBody>
      </p:sp>
      <p:sp>
        <p:nvSpPr>
          <p:cNvPr id="373" name="Google Shape;373;p8"/>
          <p:cNvSpPr/>
          <p:nvPr/>
        </p:nvSpPr>
        <p:spPr>
          <a:xfrm>
            <a:off x="9363456" y="2834640"/>
            <a:ext cx="237744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600"/>
              <a:buFont typeface="Georgia"/>
              <a:buNone/>
            </a:pPr>
            <a:r>
              <a:rPr b="1" i="0" lang="en-US" sz="1600" u="none" cap="none" strike="noStrike">
                <a:solidFill>
                  <a:srgbClr val="990000"/>
                </a:solidFill>
                <a:latin typeface="Georgia"/>
                <a:ea typeface="Georgia"/>
                <a:cs typeface="Georgia"/>
                <a:sym typeface="Georgia"/>
              </a:rPr>
              <a:t>0.45x</a:t>
            </a:r>
            <a:endParaRPr b="0" i="0" sz="1600" u="none" cap="none" strike="noStrike">
              <a:solidFill>
                <a:schemeClr val="dk1"/>
              </a:solidFill>
              <a:latin typeface="Calibri"/>
              <a:ea typeface="Calibri"/>
              <a:cs typeface="Calibri"/>
              <a:sym typeface="Calibri"/>
            </a:endParaRPr>
          </a:p>
        </p:txBody>
      </p:sp>
      <p:sp>
        <p:nvSpPr>
          <p:cNvPr id="374" name="Google Shape;374;p8"/>
          <p:cNvSpPr/>
          <p:nvPr/>
        </p:nvSpPr>
        <p:spPr>
          <a:xfrm>
            <a:off x="9363456" y="3337560"/>
            <a:ext cx="237744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Net fixed asset T/O</a:t>
            </a:r>
            <a:endParaRPr b="0" i="0" sz="1100" u="none" cap="none" strike="noStrike">
              <a:solidFill>
                <a:schemeClr val="dk1"/>
              </a:solidFill>
              <a:latin typeface="Calibri"/>
              <a:ea typeface="Calibri"/>
              <a:cs typeface="Calibri"/>
              <a:sym typeface="Calibri"/>
            </a:endParaRPr>
          </a:p>
        </p:txBody>
      </p:sp>
      <p:sp>
        <p:nvSpPr>
          <p:cNvPr id="375" name="Google Shape;375;p8"/>
          <p:cNvSpPr/>
          <p:nvPr/>
        </p:nvSpPr>
        <p:spPr>
          <a:xfrm>
            <a:off x="9363456" y="3611880"/>
            <a:ext cx="237744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600"/>
              <a:buFont typeface="Georgia"/>
              <a:buNone/>
            </a:pPr>
            <a:r>
              <a:rPr b="1" i="0" lang="en-US" sz="1600" u="none" cap="none" strike="noStrike">
                <a:solidFill>
                  <a:srgbClr val="990000"/>
                </a:solidFill>
                <a:latin typeface="Georgia"/>
                <a:ea typeface="Georgia"/>
                <a:cs typeface="Georgia"/>
                <a:sym typeface="Georgia"/>
              </a:rPr>
              <a:t>0.79x</a:t>
            </a:r>
            <a:endParaRPr b="0" i="0" sz="1600" u="none" cap="none" strike="noStrike">
              <a:solidFill>
                <a:schemeClr val="dk1"/>
              </a:solidFill>
              <a:latin typeface="Calibri"/>
              <a:ea typeface="Calibri"/>
              <a:cs typeface="Calibri"/>
              <a:sym typeface="Calibri"/>
            </a:endParaRPr>
          </a:p>
        </p:txBody>
      </p:sp>
      <p:sp>
        <p:nvSpPr>
          <p:cNvPr id="376" name="Google Shape;376;p8"/>
          <p:cNvSpPr/>
          <p:nvPr/>
        </p:nvSpPr>
        <p:spPr>
          <a:xfrm>
            <a:off x="9363456" y="4114800"/>
            <a:ext cx="237744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A/R turnover</a:t>
            </a:r>
            <a:endParaRPr b="0" i="0" sz="1100" u="none" cap="none" strike="noStrike">
              <a:solidFill>
                <a:schemeClr val="dk1"/>
              </a:solidFill>
              <a:latin typeface="Calibri"/>
              <a:ea typeface="Calibri"/>
              <a:cs typeface="Calibri"/>
              <a:sym typeface="Calibri"/>
            </a:endParaRPr>
          </a:p>
        </p:txBody>
      </p:sp>
      <p:sp>
        <p:nvSpPr>
          <p:cNvPr id="377" name="Google Shape;377;p8"/>
          <p:cNvSpPr/>
          <p:nvPr/>
        </p:nvSpPr>
        <p:spPr>
          <a:xfrm>
            <a:off x="9363456" y="4389120"/>
            <a:ext cx="237744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600"/>
              <a:buFont typeface="Georgia"/>
              <a:buNone/>
            </a:pPr>
            <a:r>
              <a:rPr b="1" i="0" lang="en-US" sz="1600" u="none" cap="none" strike="noStrike">
                <a:solidFill>
                  <a:srgbClr val="990000"/>
                </a:solidFill>
                <a:latin typeface="Georgia"/>
                <a:ea typeface="Georgia"/>
                <a:cs typeface="Georgia"/>
                <a:sym typeface="Georgia"/>
              </a:rPr>
              <a:t>3.98x</a:t>
            </a:r>
            <a:endParaRPr b="0" i="0" sz="1600" u="none" cap="none" strike="noStrike">
              <a:solidFill>
                <a:schemeClr val="dk1"/>
              </a:solidFill>
              <a:latin typeface="Calibri"/>
              <a:ea typeface="Calibri"/>
              <a:cs typeface="Calibri"/>
              <a:sym typeface="Calibri"/>
            </a:endParaRPr>
          </a:p>
        </p:txBody>
      </p:sp>
      <p:sp>
        <p:nvSpPr>
          <p:cNvPr id="378" name="Google Shape;378;p8"/>
          <p:cNvSpPr/>
          <p:nvPr/>
        </p:nvSpPr>
        <p:spPr>
          <a:xfrm>
            <a:off x="9363456" y="4892040"/>
            <a:ext cx="237744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Inventory turnover</a:t>
            </a:r>
            <a:endParaRPr b="0" i="0" sz="1100" u="none" cap="none" strike="noStrike">
              <a:solidFill>
                <a:schemeClr val="dk1"/>
              </a:solidFill>
              <a:latin typeface="Calibri"/>
              <a:ea typeface="Calibri"/>
              <a:cs typeface="Calibri"/>
              <a:sym typeface="Calibri"/>
            </a:endParaRPr>
          </a:p>
        </p:txBody>
      </p:sp>
      <p:sp>
        <p:nvSpPr>
          <p:cNvPr id="379" name="Google Shape;379;p8"/>
          <p:cNvSpPr/>
          <p:nvPr/>
        </p:nvSpPr>
        <p:spPr>
          <a:xfrm>
            <a:off x="9363456" y="5166360"/>
            <a:ext cx="237744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600"/>
              <a:buFont typeface="Georgia"/>
              <a:buNone/>
            </a:pPr>
            <a:r>
              <a:rPr b="1" i="0" lang="en-US" sz="1600" u="none" cap="none" strike="noStrike">
                <a:solidFill>
                  <a:srgbClr val="990000"/>
                </a:solidFill>
                <a:latin typeface="Georgia"/>
                <a:ea typeface="Georgia"/>
                <a:cs typeface="Georgia"/>
                <a:sym typeface="Georgia"/>
              </a:rPr>
              <a:t>2.61x</a:t>
            </a:r>
            <a:endParaRPr b="0" i="0" sz="1600" u="none" cap="none" strike="noStrike">
              <a:solidFill>
                <a:schemeClr val="dk1"/>
              </a:solidFill>
              <a:latin typeface="Calibri"/>
              <a:ea typeface="Calibri"/>
              <a:cs typeface="Calibri"/>
              <a:sym typeface="Calibri"/>
            </a:endParaRPr>
          </a:p>
        </p:txBody>
      </p:sp>
      <p:sp>
        <p:nvSpPr>
          <p:cNvPr id="380" name="Google Shape;380;p8"/>
          <p:cNvSpPr/>
          <p:nvPr/>
        </p:nvSpPr>
        <p:spPr>
          <a:xfrm>
            <a:off x="457200" y="6172200"/>
            <a:ext cx="1124712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8A8A8A"/>
              </a:buClr>
              <a:buSzPts val="900"/>
              <a:buFont typeface="Calibri"/>
              <a:buNone/>
            </a:pPr>
            <a:r>
              <a:rPr b="0" i="1" lang="en-US" sz="900" u="none" cap="none" strike="noStrike">
                <a:solidFill>
                  <a:srgbClr val="8A8A8A"/>
                </a:solidFill>
                <a:latin typeface="Calibri"/>
                <a:ea typeface="Calibri"/>
                <a:cs typeface="Calibri"/>
                <a:sym typeface="Calibri"/>
              </a:rPr>
              <a:t>Source: Micron 10-K (FY25). Ratios computed in Exercise 3 spreadsheet.</a:t>
            </a:r>
            <a:endParaRPr b="0" i="0" sz="900" u="none" cap="none" strike="noStrike">
              <a:solidFill>
                <a:schemeClr val="dk1"/>
              </a:solidFill>
              <a:latin typeface="Calibri"/>
              <a:ea typeface="Calibri"/>
              <a:cs typeface="Calibri"/>
              <a:sym typeface="Calibri"/>
            </a:endParaRPr>
          </a:p>
        </p:txBody>
      </p:sp>
      <p:sp>
        <p:nvSpPr>
          <p:cNvPr id="381" name="Google Shape;381;p8"/>
          <p:cNvSpPr/>
          <p:nvPr/>
        </p:nvSpPr>
        <p:spPr>
          <a:xfrm>
            <a:off x="0" y="6510528"/>
            <a:ext cx="12191695" cy="347472"/>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2" name="Google Shape;382;p8"/>
          <p:cNvSpPr/>
          <p:nvPr/>
        </p:nvSpPr>
        <p:spPr>
          <a:xfrm>
            <a:off x="0" y="6510528"/>
            <a:ext cx="12191695" cy="36576"/>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3" name="Google Shape;383;p8"/>
          <p:cNvSpPr/>
          <p:nvPr/>
        </p:nvSpPr>
        <p:spPr>
          <a:xfrm>
            <a:off x="7498080" y="6556248"/>
            <a:ext cx="3657600"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C72C"/>
              </a:buClr>
              <a:buSzPts val="900"/>
              <a:buFont typeface="Calibri"/>
              <a:buNone/>
            </a:pPr>
            <a:r>
              <a:rPr b="1" i="0" lang="en-US" sz="900" u="none" cap="none" strike="noStrike">
                <a:solidFill>
                  <a:srgbClr val="FFC72C"/>
                </a:solidFill>
                <a:latin typeface="Calibri"/>
                <a:ea typeface="Calibri"/>
                <a:cs typeface="Calibri"/>
                <a:sym typeface="Calibri"/>
              </a:rPr>
              <a:t>RATIO ANALYSIS</a:t>
            </a:r>
            <a:endParaRPr b="0" i="0" sz="900" u="none" cap="none" strike="noStrike">
              <a:solidFill>
                <a:schemeClr val="dk1"/>
              </a:solidFill>
              <a:latin typeface="Calibri"/>
              <a:ea typeface="Calibri"/>
              <a:cs typeface="Calibri"/>
              <a:sym typeface="Calibri"/>
            </a:endParaRPr>
          </a:p>
        </p:txBody>
      </p:sp>
      <p:sp>
        <p:nvSpPr>
          <p:cNvPr id="384" name="Google Shape;384;p8"/>
          <p:cNvSpPr/>
          <p:nvPr/>
        </p:nvSpPr>
        <p:spPr>
          <a:xfrm>
            <a:off x="11368735" y="6556248"/>
            <a:ext cx="548640"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AF7EF"/>
              </a:buClr>
              <a:buSzPts val="900"/>
              <a:buFont typeface="Calibri"/>
              <a:buNone/>
            </a:pPr>
            <a:r>
              <a:rPr b="0" i="0" lang="en-US" sz="900" u="none" cap="none" strike="noStrike">
                <a:solidFill>
                  <a:srgbClr val="FAF7EF"/>
                </a:solidFill>
                <a:latin typeface="Calibri"/>
                <a:ea typeface="Calibri"/>
                <a:cs typeface="Calibri"/>
                <a:sym typeface="Calibri"/>
              </a:rPr>
              <a:t>8 / 13</a:t>
            </a:r>
            <a:endParaRPr b="0" i="0" sz="900" u="none" cap="none" strike="noStrike">
              <a:solidFill>
                <a:schemeClr val="dk1"/>
              </a:solidFill>
              <a:latin typeface="Calibri"/>
              <a:ea typeface="Calibri"/>
              <a:cs typeface="Calibri"/>
              <a:sym typeface="Calibri"/>
            </a:endParaRPr>
          </a:p>
        </p:txBody>
      </p:sp>
      <p:pic>
        <p:nvPicPr>
          <p:cNvPr id="385" name="Google Shape;385;p8"/>
          <p:cNvPicPr preferRelativeResize="0"/>
          <p:nvPr/>
        </p:nvPicPr>
        <p:blipFill>
          <a:blip r:embed="rId3">
            <a:alphaModFix/>
          </a:blip>
          <a:stretch>
            <a:fillRect/>
          </a:stretch>
        </p:blipFill>
        <p:spPr>
          <a:xfrm>
            <a:off x="0" y="0"/>
            <a:ext cx="12192000" cy="68580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AF7EF"/>
        </a:solidFill>
      </p:bgPr>
    </p:bg>
    <p:spTree>
      <p:nvGrpSpPr>
        <p:cNvPr id="390" name="Shape 390"/>
        <p:cNvGrpSpPr/>
        <p:nvPr/>
      </p:nvGrpSpPr>
      <p:grpSpPr>
        <a:xfrm>
          <a:off x="0" y="0"/>
          <a:ext cx="0" cy="0"/>
          <a:chOff x="0" y="0"/>
          <a:chExt cx="0" cy="0"/>
        </a:xfrm>
      </p:grpSpPr>
      <p:sp>
        <p:nvSpPr>
          <p:cNvPr id="391" name="Google Shape;391;p9"/>
          <p:cNvSpPr/>
          <p:nvPr/>
        </p:nvSpPr>
        <p:spPr>
          <a:xfrm>
            <a:off x="0" y="0"/>
            <a:ext cx="12191695" cy="73152"/>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2" name="Google Shape;392;p9"/>
          <p:cNvSpPr/>
          <p:nvPr/>
        </p:nvSpPr>
        <p:spPr>
          <a:xfrm>
            <a:off x="457200" y="201168"/>
            <a:ext cx="91440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99B00"/>
              </a:buClr>
              <a:buSzPts val="1000"/>
              <a:buFont typeface="Calibri"/>
              <a:buNone/>
            </a:pPr>
            <a:r>
              <a:rPr b="1" i="0" lang="en-US" sz="1000" u="none" cap="none" strike="noStrike">
                <a:solidFill>
                  <a:srgbClr val="C99B00"/>
                </a:solidFill>
                <a:latin typeface="Calibri"/>
                <a:ea typeface="Calibri"/>
                <a:cs typeface="Calibri"/>
                <a:sym typeface="Calibri"/>
              </a:rPr>
              <a:t>SECTION 08</a:t>
            </a:r>
            <a:endParaRPr b="0" i="0" sz="1000" u="none" cap="none" strike="noStrike">
              <a:solidFill>
                <a:schemeClr val="dk1"/>
              </a:solidFill>
              <a:latin typeface="Calibri"/>
              <a:ea typeface="Calibri"/>
              <a:cs typeface="Calibri"/>
              <a:sym typeface="Calibri"/>
            </a:endParaRPr>
          </a:p>
        </p:txBody>
      </p:sp>
      <p:sp>
        <p:nvSpPr>
          <p:cNvPr id="393" name="Google Shape;393;p9"/>
          <p:cNvSpPr/>
          <p:nvPr/>
        </p:nvSpPr>
        <p:spPr>
          <a:xfrm>
            <a:off x="457200" y="438912"/>
            <a:ext cx="11247120" cy="5943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2800"/>
              <a:buFont typeface="Georgia"/>
              <a:buNone/>
            </a:pPr>
            <a:r>
              <a:rPr b="0" i="0" lang="en-US" sz="2800" u="none" cap="none" strike="noStrike">
                <a:solidFill>
                  <a:srgbClr val="990000"/>
                </a:solidFill>
                <a:latin typeface="Georgia"/>
                <a:ea typeface="Georgia"/>
                <a:cs typeface="Georgia"/>
                <a:sym typeface="Georgia"/>
              </a:rPr>
              <a:t>Peer Company Analysis</a:t>
            </a:r>
            <a:endParaRPr b="0" i="0" sz="2800" u="none" cap="none" strike="noStrike">
              <a:solidFill>
                <a:schemeClr val="dk1"/>
              </a:solidFill>
              <a:latin typeface="Calibri"/>
              <a:ea typeface="Calibri"/>
              <a:cs typeface="Calibri"/>
              <a:sym typeface="Calibri"/>
            </a:endParaRPr>
          </a:p>
        </p:txBody>
      </p:sp>
      <p:cxnSp>
        <p:nvCxnSpPr>
          <p:cNvPr id="394" name="Google Shape;394;p9"/>
          <p:cNvCxnSpPr/>
          <p:nvPr/>
        </p:nvCxnSpPr>
        <p:spPr>
          <a:xfrm>
            <a:off x="457200" y="1115568"/>
            <a:ext cx="1005840" cy="0"/>
          </a:xfrm>
          <a:prstGeom prst="straightConnector1">
            <a:avLst/>
          </a:prstGeom>
          <a:noFill/>
          <a:ln cap="flat" cmpd="sng" w="31750">
            <a:solidFill>
              <a:srgbClr val="FFC72C"/>
            </a:solidFill>
            <a:prstDash val="solid"/>
            <a:round/>
            <a:headEnd len="sm" w="sm" type="none"/>
            <a:tailEnd len="sm" w="sm" type="none"/>
          </a:ln>
        </p:spPr>
      </p:cxnSp>
      <p:sp>
        <p:nvSpPr>
          <p:cNvPr id="395" name="Google Shape;395;p9"/>
          <p:cNvSpPr/>
          <p:nvPr/>
        </p:nvSpPr>
        <p:spPr>
          <a:xfrm>
            <a:off x="457200" y="1325880"/>
            <a:ext cx="11247120" cy="5486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200"/>
              <a:buFont typeface="Calibri"/>
              <a:buNone/>
            </a:pPr>
            <a:r>
              <a:rPr b="0" i="1" lang="en-US" sz="1200" u="none" cap="none" strike="noStrike">
                <a:solidFill>
                  <a:srgbClr val="232323"/>
                </a:solidFill>
                <a:latin typeface="Calibri"/>
                <a:ea typeface="Calibri"/>
                <a:cs typeface="Calibri"/>
                <a:sym typeface="Calibri"/>
              </a:rPr>
              <a:t>Three publicly traded comparables  — Western Digital, Applied Materials, Intel — with multiples and operating ratios computed from each company's most recent annual filings</a:t>
            </a:r>
            <a:endParaRPr b="0" i="0" sz="1200" u="none" cap="none" strike="noStrike">
              <a:solidFill>
                <a:schemeClr val="dk1"/>
              </a:solidFill>
              <a:latin typeface="Calibri"/>
              <a:ea typeface="Calibri"/>
              <a:cs typeface="Calibri"/>
              <a:sym typeface="Calibri"/>
            </a:endParaRPr>
          </a:p>
        </p:txBody>
      </p:sp>
      <p:sp>
        <p:nvSpPr>
          <p:cNvPr id="396" name="Google Shape;396;p9"/>
          <p:cNvSpPr/>
          <p:nvPr/>
        </p:nvSpPr>
        <p:spPr>
          <a:xfrm>
            <a:off x="457200" y="2011680"/>
            <a:ext cx="11247120" cy="411480"/>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7" name="Google Shape;397;p9"/>
          <p:cNvSpPr/>
          <p:nvPr/>
        </p:nvSpPr>
        <p:spPr>
          <a:xfrm>
            <a:off x="512064" y="2057400"/>
            <a:ext cx="2633472"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Company</a:t>
            </a:r>
            <a:endParaRPr b="0" i="0" sz="1000" u="none" cap="none" strike="noStrike">
              <a:solidFill>
                <a:schemeClr val="dk1"/>
              </a:solidFill>
              <a:latin typeface="Calibri"/>
              <a:ea typeface="Calibri"/>
              <a:cs typeface="Calibri"/>
              <a:sym typeface="Calibri"/>
            </a:endParaRPr>
          </a:p>
        </p:txBody>
      </p:sp>
      <p:sp>
        <p:nvSpPr>
          <p:cNvPr id="398" name="Google Shape;398;p9"/>
          <p:cNvSpPr/>
          <p:nvPr/>
        </p:nvSpPr>
        <p:spPr>
          <a:xfrm>
            <a:off x="3255264" y="2057400"/>
            <a:ext cx="1261872" cy="3200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Mkt Cap ($M)</a:t>
            </a:r>
            <a:endParaRPr b="0" i="0" sz="1000" u="none" cap="none" strike="noStrike">
              <a:solidFill>
                <a:schemeClr val="dk1"/>
              </a:solidFill>
              <a:latin typeface="Calibri"/>
              <a:ea typeface="Calibri"/>
              <a:cs typeface="Calibri"/>
              <a:sym typeface="Calibri"/>
            </a:endParaRPr>
          </a:p>
        </p:txBody>
      </p:sp>
      <p:sp>
        <p:nvSpPr>
          <p:cNvPr id="399" name="Google Shape;399;p9"/>
          <p:cNvSpPr/>
          <p:nvPr/>
        </p:nvSpPr>
        <p:spPr>
          <a:xfrm>
            <a:off x="4626864" y="2057400"/>
            <a:ext cx="1170432" cy="3200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EV/Revenue</a:t>
            </a:r>
            <a:endParaRPr b="0" i="0" sz="1000" u="none" cap="none" strike="noStrike">
              <a:solidFill>
                <a:schemeClr val="dk1"/>
              </a:solidFill>
              <a:latin typeface="Calibri"/>
              <a:ea typeface="Calibri"/>
              <a:cs typeface="Calibri"/>
              <a:sym typeface="Calibri"/>
            </a:endParaRPr>
          </a:p>
        </p:txBody>
      </p:sp>
      <p:sp>
        <p:nvSpPr>
          <p:cNvPr id="400" name="Google Shape;400;p9"/>
          <p:cNvSpPr/>
          <p:nvPr/>
        </p:nvSpPr>
        <p:spPr>
          <a:xfrm>
            <a:off x="5907024" y="2057400"/>
            <a:ext cx="1170432" cy="3200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EV/EBITDA</a:t>
            </a:r>
            <a:endParaRPr b="0" i="0" sz="1000" u="none" cap="none" strike="noStrike">
              <a:solidFill>
                <a:schemeClr val="dk1"/>
              </a:solidFill>
              <a:latin typeface="Calibri"/>
              <a:ea typeface="Calibri"/>
              <a:cs typeface="Calibri"/>
              <a:sym typeface="Calibri"/>
            </a:endParaRPr>
          </a:p>
        </p:txBody>
      </p:sp>
      <p:sp>
        <p:nvSpPr>
          <p:cNvPr id="401" name="Google Shape;401;p9"/>
          <p:cNvSpPr/>
          <p:nvPr/>
        </p:nvSpPr>
        <p:spPr>
          <a:xfrm>
            <a:off x="7187184" y="2057400"/>
            <a:ext cx="1170432" cy="3200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P/E</a:t>
            </a:r>
            <a:endParaRPr b="0" i="0" sz="1000" u="none" cap="none" strike="noStrike">
              <a:solidFill>
                <a:schemeClr val="dk1"/>
              </a:solidFill>
              <a:latin typeface="Calibri"/>
              <a:ea typeface="Calibri"/>
              <a:cs typeface="Calibri"/>
              <a:sym typeface="Calibri"/>
            </a:endParaRPr>
          </a:p>
        </p:txBody>
      </p:sp>
      <p:sp>
        <p:nvSpPr>
          <p:cNvPr id="402" name="Google Shape;402;p9"/>
          <p:cNvSpPr/>
          <p:nvPr/>
        </p:nvSpPr>
        <p:spPr>
          <a:xfrm>
            <a:off x="8467344" y="2057400"/>
            <a:ext cx="1536192" cy="3200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Net Debt/EBITDA</a:t>
            </a:r>
            <a:endParaRPr b="0" i="0" sz="1000" u="none" cap="none" strike="noStrike">
              <a:solidFill>
                <a:schemeClr val="dk1"/>
              </a:solidFill>
              <a:latin typeface="Calibri"/>
              <a:ea typeface="Calibri"/>
              <a:cs typeface="Calibri"/>
              <a:sym typeface="Calibri"/>
            </a:endParaRPr>
          </a:p>
        </p:txBody>
      </p:sp>
      <p:sp>
        <p:nvSpPr>
          <p:cNvPr id="403" name="Google Shape;403;p9"/>
          <p:cNvSpPr/>
          <p:nvPr/>
        </p:nvSpPr>
        <p:spPr>
          <a:xfrm>
            <a:off x="10113264" y="2057400"/>
            <a:ext cx="1536192" cy="3200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72C"/>
              </a:buClr>
              <a:buSzPts val="1000"/>
              <a:buFont typeface="Calibri"/>
              <a:buNone/>
            </a:pPr>
            <a:r>
              <a:rPr b="1" i="0" lang="en-US" sz="1000" u="none" cap="none" strike="noStrike">
                <a:solidFill>
                  <a:srgbClr val="FFC72C"/>
                </a:solidFill>
                <a:latin typeface="Calibri"/>
                <a:ea typeface="Calibri"/>
                <a:cs typeface="Calibri"/>
                <a:sym typeface="Calibri"/>
              </a:rPr>
              <a:t>ROE</a:t>
            </a:r>
            <a:endParaRPr b="0" i="0" sz="1000" u="none" cap="none" strike="noStrike">
              <a:solidFill>
                <a:schemeClr val="dk1"/>
              </a:solidFill>
              <a:latin typeface="Calibri"/>
              <a:ea typeface="Calibri"/>
              <a:cs typeface="Calibri"/>
              <a:sym typeface="Calibri"/>
            </a:endParaRPr>
          </a:p>
        </p:txBody>
      </p:sp>
      <p:sp>
        <p:nvSpPr>
          <p:cNvPr id="404" name="Google Shape;404;p9"/>
          <p:cNvSpPr/>
          <p:nvPr/>
        </p:nvSpPr>
        <p:spPr>
          <a:xfrm>
            <a:off x="457200" y="2423160"/>
            <a:ext cx="11247120" cy="420624"/>
          </a:xfrm>
          <a:prstGeom prst="rect">
            <a:avLst/>
          </a:prstGeom>
          <a:solidFill>
            <a:srgbClr val="F1EAD5"/>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5" name="Google Shape;405;p9"/>
          <p:cNvSpPr/>
          <p:nvPr/>
        </p:nvSpPr>
        <p:spPr>
          <a:xfrm>
            <a:off x="512064" y="2496312"/>
            <a:ext cx="2633472"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Micron (MU)</a:t>
            </a:r>
            <a:endParaRPr b="0" i="0" sz="1100" u="none" cap="none" strike="noStrike">
              <a:solidFill>
                <a:schemeClr val="dk1"/>
              </a:solidFill>
              <a:latin typeface="Calibri"/>
              <a:ea typeface="Calibri"/>
              <a:cs typeface="Calibri"/>
              <a:sym typeface="Calibri"/>
            </a:endParaRPr>
          </a:p>
        </p:txBody>
      </p:sp>
      <p:sp>
        <p:nvSpPr>
          <p:cNvPr id="406" name="Google Shape;406;p9"/>
          <p:cNvSpPr/>
          <p:nvPr/>
        </p:nvSpPr>
        <p:spPr>
          <a:xfrm>
            <a:off x="3255264" y="2496312"/>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503,127</a:t>
            </a:r>
            <a:endParaRPr b="0" i="0" sz="1100" u="none" cap="none" strike="noStrike">
              <a:solidFill>
                <a:schemeClr val="dk1"/>
              </a:solidFill>
              <a:latin typeface="Calibri"/>
              <a:ea typeface="Calibri"/>
              <a:cs typeface="Calibri"/>
              <a:sym typeface="Calibri"/>
            </a:endParaRPr>
          </a:p>
        </p:txBody>
      </p:sp>
      <p:sp>
        <p:nvSpPr>
          <p:cNvPr id="407" name="Google Shape;407;p9"/>
          <p:cNvSpPr/>
          <p:nvPr/>
        </p:nvSpPr>
        <p:spPr>
          <a:xfrm>
            <a:off x="4626864" y="2496312"/>
            <a:ext cx="11704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13.61x</a:t>
            </a:r>
            <a:endParaRPr b="0" i="0" sz="1100" u="none" cap="none" strike="noStrike">
              <a:solidFill>
                <a:schemeClr val="dk1"/>
              </a:solidFill>
              <a:latin typeface="Calibri"/>
              <a:ea typeface="Calibri"/>
              <a:cs typeface="Calibri"/>
              <a:sym typeface="Calibri"/>
            </a:endParaRPr>
          </a:p>
        </p:txBody>
      </p:sp>
      <p:sp>
        <p:nvSpPr>
          <p:cNvPr id="408" name="Google Shape;408;p9"/>
          <p:cNvSpPr/>
          <p:nvPr/>
        </p:nvSpPr>
        <p:spPr>
          <a:xfrm>
            <a:off x="5907024" y="2496312"/>
            <a:ext cx="11704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28.13x</a:t>
            </a:r>
            <a:endParaRPr b="0" i="0" sz="1100" u="none" cap="none" strike="noStrike">
              <a:solidFill>
                <a:schemeClr val="dk1"/>
              </a:solidFill>
              <a:latin typeface="Calibri"/>
              <a:ea typeface="Calibri"/>
              <a:cs typeface="Calibri"/>
              <a:sym typeface="Calibri"/>
            </a:endParaRPr>
          </a:p>
        </p:txBody>
      </p:sp>
      <p:sp>
        <p:nvSpPr>
          <p:cNvPr id="409" name="Google Shape;409;p9"/>
          <p:cNvSpPr/>
          <p:nvPr/>
        </p:nvSpPr>
        <p:spPr>
          <a:xfrm>
            <a:off x="7187184" y="2496312"/>
            <a:ext cx="11704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58.92x</a:t>
            </a:r>
            <a:endParaRPr b="0" i="0" sz="1100" u="none" cap="none" strike="noStrike">
              <a:solidFill>
                <a:schemeClr val="dk1"/>
              </a:solidFill>
              <a:latin typeface="Calibri"/>
              <a:ea typeface="Calibri"/>
              <a:cs typeface="Calibri"/>
              <a:sym typeface="Calibri"/>
            </a:endParaRPr>
          </a:p>
        </p:txBody>
      </p:sp>
      <p:sp>
        <p:nvSpPr>
          <p:cNvPr id="410" name="Google Shape;410;p9"/>
          <p:cNvSpPr/>
          <p:nvPr/>
        </p:nvSpPr>
        <p:spPr>
          <a:xfrm>
            <a:off x="8467344" y="2496312"/>
            <a:ext cx="153619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0.32x</a:t>
            </a:r>
            <a:endParaRPr b="0" i="0" sz="1100" u="none" cap="none" strike="noStrike">
              <a:solidFill>
                <a:schemeClr val="dk1"/>
              </a:solidFill>
              <a:latin typeface="Calibri"/>
              <a:ea typeface="Calibri"/>
              <a:cs typeface="Calibri"/>
              <a:sym typeface="Calibri"/>
            </a:endParaRPr>
          </a:p>
        </p:txBody>
      </p:sp>
      <p:sp>
        <p:nvSpPr>
          <p:cNvPr id="411" name="Google Shape;411;p9"/>
          <p:cNvSpPr/>
          <p:nvPr/>
        </p:nvSpPr>
        <p:spPr>
          <a:xfrm>
            <a:off x="10113264" y="2496312"/>
            <a:ext cx="153619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990000"/>
              </a:buClr>
              <a:buSzPts val="1100"/>
              <a:buFont typeface="Calibri"/>
              <a:buNone/>
            </a:pPr>
            <a:r>
              <a:rPr b="1" i="0" lang="en-US" sz="1100" u="none" cap="none" strike="noStrike">
                <a:solidFill>
                  <a:srgbClr val="990000"/>
                </a:solidFill>
                <a:latin typeface="Calibri"/>
                <a:ea typeface="Calibri"/>
                <a:cs typeface="Calibri"/>
                <a:sym typeface="Calibri"/>
              </a:rPr>
              <a:t>18.9%</a:t>
            </a:r>
            <a:endParaRPr b="0" i="0" sz="1100" u="none" cap="none" strike="noStrike">
              <a:solidFill>
                <a:schemeClr val="dk1"/>
              </a:solidFill>
              <a:latin typeface="Calibri"/>
              <a:ea typeface="Calibri"/>
              <a:cs typeface="Calibri"/>
              <a:sym typeface="Calibri"/>
            </a:endParaRPr>
          </a:p>
        </p:txBody>
      </p:sp>
      <p:sp>
        <p:nvSpPr>
          <p:cNvPr id="412" name="Google Shape;412;p9"/>
          <p:cNvSpPr/>
          <p:nvPr/>
        </p:nvSpPr>
        <p:spPr>
          <a:xfrm>
            <a:off x="457200" y="2843784"/>
            <a:ext cx="11247120" cy="420624"/>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3" name="Google Shape;413;p9"/>
          <p:cNvSpPr/>
          <p:nvPr/>
        </p:nvSpPr>
        <p:spPr>
          <a:xfrm>
            <a:off x="512064" y="2916936"/>
            <a:ext cx="2633472"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1" i="0" lang="en-US" sz="1100" u="none" cap="none" strike="noStrike">
                <a:solidFill>
                  <a:srgbClr val="232323"/>
                </a:solidFill>
                <a:latin typeface="Calibri"/>
                <a:ea typeface="Calibri"/>
                <a:cs typeface="Calibri"/>
                <a:sym typeface="Calibri"/>
              </a:rPr>
              <a:t>Western Digital (WDC)</a:t>
            </a:r>
            <a:endParaRPr b="0" i="0" sz="1100" u="none" cap="none" strike="noStrike">
              <a:solidFill>
                <a:schemeClr val="dk1"/>
              </a:solidFill>
              <a:latin typeface="Calibri"/>
              <a:ea typeface="Calibri"/>
              <a:cs typeface="Calibri"/>
              <a:sym typeface="Calibri"/>
            </a:endParaRPr>
          </a:p>
        </p:txBody>
      </p:sp>
      <p:sp>
        <p:nvSpPr>
          <p:cNvPr id="414" name="Google Shape;414;p9"/>
          <p:cNvSpPr/>
          <p:nvPr/>
        </p:nvSpPr>
        <p:spPr>
          <a:xfrm>
            <a:off x="3255264" y="2916936"/>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129,068</a:t>
            </a:r>
            <a:endParaRPr b="0" i="0" sz="1100" u="none" cap="none" strike="noStrike">
              <a:solidFill>
                <a:schemeClr val="dk1"/>
              </a:solidFill>
              <a:latin typeface="Calibri"/>
              <a:ea typeface="Calibri"/>
              <a:cs typeface="Calibri"/>
              <a:sym typeface="Calibri"/>
            </a:endParaRPr>
          </a:p>
        </p:txBody>
      </p:sp>
      <p:sp>
        <p:nvSpPr>
          <p:cNvPr id="415" name="Google Shape;415;p9"/>
          <p:cNvSpPr/>
          <p:nvPr/>
        </p:nvSpPr>
        <p:spPr>
          <a:xfrm>
            <a:off x="4626864" y="2916936"/>
            <a:ext cx="11704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13.85x</a:t>
            </a:r>
            <a:endParaRPr b="0" i="0" sz="1100" u="none" cap="none" strike="noStrike">
              <a:solidFill>
                <a:schemeClr val="dk1"/>
              </a:solidFill>
              <a:latin typeface="Calibri"/>
              <a:ea typeface="Calibri"/>
              <a:cs typeface="Calibri"/>
              <a:sym typeface="Calibri"/>
            </a:endParaRPr>
          </a:p>
        </p:txBody>
      </p:sp>
      <p:sp>
        <p:nvSpPr>
          <p:cNvPr id="416" name="Google Shape;416;p9"/>
          <p:cNvSpPr/>
          <p:nvPr/>
        </p:nvSpPr>
        <p:spPr>
          <a:xfrm>
            <a:off x="5907024" y="2916936"/>
            <a:ext cx="11704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53.30x</a:t>
            </a:r>
            <a:endParaRPr b="0" i="0" sz="1100" u="none" cap="none" strike="noStrike">
              <a:solidFill>
                <a:schemeClr val="dk1"/>
              </a:solidFill>
              <a:latin typeface="Calibri"/>
              <a:ea typeface="Calibri"/>
              <a:cs typeface="Calibri"/>
              <a:sym typeface="Calibri"/>
            </a:endParaRPr>
          </a:p>
        </p:txBody>
      </p:sp>
      <p:sp>
        <p:nvSpPr>
          <p:cNvPr id="417" name="Google Shape;417;p9"/>
          <p:cNvSpPr/>
          <p:nvPr/>
        </p:nvSpPr>
        <p:spPr>
          <a:xfrm>
            <a:off x="7187184" y="2916936"/>
            <a:ext cx="11704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68.33x</a:t>
            </a:r>
            <a:endParaRPr b="0" i="0" sz="1100" u="none" cap="none" strike="noStrike">
              <a:solidFill>
                <a:schemeClr val="dk1"/>
              </a:solidFill>
              <a:latin typeface="Calibri"/>
              <a:ea typeface="Calibri"/>
              <a:cs typeface="Calibri"/>
              <a:sym typeface="Calibri"/>
            </a:endParaRPr>
          </a:p>
        </p:txBody>
      </p:sp>
      <p:sp>
        <p:nvSpPr>
          <p:cNvPr id="418" name="Google Shape;418;p9"/>
          <p:cNvSpPr/>
          <p:nvPr/>
        </p:nvSpPr>
        <p:spPr>
          <a:xfrm>
            <a:off x="8467344" y="2916936"/>
            <a:ext cx="153619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1.11x</a:t>
            </a:r>
            <a:endParaRPr b="0" i="0" sz="1100" u="none" cap="none" strike="noStrike">
              <a:solidFill>
                <a:schemeClr val="dk1"/>
              </a:solidFill>
              <a:latin typeface="Calibri"/>
              <a:ea typeface="Calibri"/>
              <a:cs typeface="Calibri"/>
              <a:sym typeface="Calibri"/>
            </a:endParaRPr>
          </a:p>
        </p:txBody>
      </p:sp>
      <p:sp>
        <p:nvSpPr>
          <p:cNvPr id="419" name="Google Shape;419;p9"/>
          <p:cNvSpPr/>
          <p:nvPr/>
        </p:nvSpPr>
        <p:spPr>
          <a:xfrm>
            <a:off x="10113264" y="2916936"/>
            <a:ext cx="153619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17.5%</a:t>
            </a:r>
            <a:endParaRPr b="0" i="0" sz="1100" u="none" cap="none" strike="noStrike">
              <a:solidFill>
                <a:schemeClr val="dk1"/>
              </a:solidFill>
              <a:latin typeface="Calibri"/>
              <a:ea typeface="Calibri"/>
              <a:cs typeface="Calibri"/>
              <a:sym typeface="Calibri"/>
            </a:endParaRPr>
          </a:p>
        </p:txBody>
      </p:sp>
      <p:sp>
        <p:nvSpPr>
          <p:cNvPr id="420" name="Google Shape;420;p9"/>
          <p:cNvSpPr/>
          <p:nvPr/>
        </p:nvSpPr>
        <p:spPr>
          <a:xfrm>
            <a:off x="457200" y="3264408"/>
            <a:ext cx="11247120" cy="420624"/>
          </a:xfrm>
          <a:prstGeom prst="rect">
            <a:avLst/>
          </a:prstGeom>
          <a:solidFill>
            <a:srgbClr val="FAF7E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1" name="Google Shape;421;p9"/>
          <p:cNvSpPr/>
          <p:nvPr/>
        </p:nvSpPr>
        <p:spPr>
          <a:xfrm>
            <a:off x="512064" y="3337560"/>
            <a:ext cx="2633472"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1" i="0" lang="en-US" sz="1100" u="none" cap="none" strike="noStrike">
                <a:solidFill>
                  <a:srgbClr val="232323"/>
                </a:solidFill>
                <a:latin typeface="Calibri"/>
                <a:ea typeface="Calibri"/>
                <a:cs typeface="Calibri"/>
                <a:sym typeface="Calibri"/>
              </a:rPr>
              <a:t>Applied Materials (AMAT)</a:t>
            </a:r>
            <a:endParaRPr b="0" i="0" sz="1100" u="none" cap="none" strike="noStrike">
              <a:solidFill>
                <a:schemeClr val="dk1"/>
              </a:solidFill>
              <a:latin typeface="Calibri"/>
              <a:ea typeface="Calibri"/>
              <a:cs typeface="Calibri"/>
              <a:sym typeface="Calibri"/>
            </a:endParaRPr>
          </a:p>
        </p:txBody>
      </p:sp>
      <p:sp>
        <p:nvSpPr>
          <p:cNvPr id="422" name="Google Shape;422;p9"/>
          <p:cNvSpPr/>
          <p:nvPr/>
        </p:nvSpPr>
        <p:spPr>
          <a:xfrm>
            <a:off x="3255264" y="3337560"/>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310,555</a:t>
            </a:r>
            <a:endParaRPr b="0" i="0" sz="1100" u="none" cap="none" strike="noStrike">
              <a:solidFill>
                <a:schemeClr val="dk1"/>
              </a:solidFill>
              <a:latin typeface="Calibri"/>
              <a:ea typeface="Calibri"/>
              <a:cs typeface="Calibri"/>
              <a:sym typeface="Calibri"/>
            </a:endParaRPr>
          </a:p>
        </p:txBody>
      </p:sp>
      <p:sp>
        <p:nvSpPr>
          <p:cNvPr id="423" name="Google Shape;423;p9"/>
          <p:cNvSpPr/>
          <p:nvPr/>
        </p:nvSpPr>
        <p:spPr>
          <a:xfrm>
            <a:off x="4626864" y="3337560"/>
            <a:ext cx="11704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10.94x</a:t>
            </a:r>
            <a:endParaRPr b="0" i="0" sz="1100" u="none" cap="none" strike="noStrike">
              <a:solidFill>
                <a:schemeClr val="dk1"/>
              </a:solidFill>
              <a:latin typeface="Calibri"/>
              <a:ea typeface="Calibri"/>
              <a:cs typeface="Calibri"/>
              <a:sym typeface="Calibri"/>
            </a:endParaRPr>
          </a:p>
        </p:txBody>
      </p:sp>
      <p:sp>
        <p:nvSpPr>
          <p:cNvPr id="424" name="Google Shape;424;p9"/>
          <p:cNvSpPr/>
          <p:nvPr/>
        </p:nvSpPr>
        <p:spPr>
          <a:xfrm>
            <a:off x="5907024" y="3337560"/>
            <a:ext cx="11704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34.69x</a:t>
            </a:r>
            <a:endParaRPr b="0" i="0" sz="1100" u="none" cap="none" strike="noStrike">
              <a:solidFill>
                <a:schemeClr val="dk1"/>
              </a:solidFill>
              <a:latin typeface="Calibri"/>
              <a:ea typeface="Calibri"/>
              <a:cs typeface="Calibri"/>
              <a:sym typeface="Calibri"/>
            </a:endParaRPr>
          </a:p>
        </p:txBody>
      </p:sp>
      <p:sp>
        <p:nvSpPr>
          <p:cNvPr id="425" name="Google Shape;425;p9"/>
          <p:cNvSpPr/>
          <p:nvPr/>
        </p:nvSpPr>
        <p:spPr>
          <a:xfrm>
            <a:off x="7187184" y="3337560"/>
            <a:ext cx="11704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44.38x</a:t>
            </a:r>
            <a:endParaRPr b="0" i="0" sz="1100" u="none" cap="none" strike="noStrike">
              <a:solidFill>
                <a:schemeClr val="dk1"/>
              </a:solidFill>
              <a:latin typeface="Calibri"/>
              <a:ea typeface="Calibri"/>
              <a:cs typeface="Calibri"/>
              <a:sym typeface="Calibri"/>
            </a:endParaRPr>
          </a:p>
        </p:txBody>
      </p:sp>
      <p:sp>
        <p:nvSpPr>
          <p:cNvPr id="426" name="Google Shape;426;p9"/>
          <p:cNvSpPr/>
          <p:nvPr/>
        </p:nvSpPr>
        <p:spPr>
          <a:xfrm>
            <a:off x="8467344" y="3337560"/>
            <a:ext cx="153619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(0.02x)</a:t>
            </a:r>
            <a:endParaRPr b="0" i="0" sz="1100" u="none" cap="none" strike="noStrike">
              <a:solidFill>
                <a:schemeClr val="dk1"/>
              </a:solidFill>
              <a:latin typeface="Calibri"/>
              <a:ea typeface="Calibri"/>
              <a:cs typeface="Calibri"/>
              <a:sym typeface="Calibri"/>
            </a:endParaRPr>
          </a:p>
        </p:txBody>
      </p:sp>
      <p:sp>
        <p:nvSpPr>
          <p:cNvPr id="427" name="Google Shape;427;p9"/>
          <p:cNvSpPr/>
          <p:nvPr/>
        </p:nvSpPr>
        <p:spPr>
          <a:xfrm>
            <a:off x="10113264" y="3337560"/>
            <a:ext cx="153619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36.8%</a:t>
            </a:r>
            <a:endParaRPr b="0" i="0" sz="1100" u="none" cap="none" strike="noStrike">
              <a:solidFill>
                <a:schemeClr val="dk1"/>
              </a:solidFill>
              <a:latin typeface="Calibri"/>
              <a:ea typeface="Calibri"/>
              <a:cs typeface="Calibri"/>
              <a:sym typeface="Calibri"/>
            </a:endParaRPr>
          </a:p>
        </p:txBody>
      </p:sp>
      <p:sp>
        <p:nvSpPr>
          <p:cNvPr id="428" name="Google Shape;428;p9"/>
          <p:cNvSpPr/>
          <p:nvPr/>
        </p:nvSpPr>
        <p:spPr>
          <a:xfrm>
            <a:off x="457200" y="3685032"/>
            <a:ext cx="11247120" cy="420624"/>
          </a:xfrm>
          <a:prstGeom prst="rect">
            <a:avLst/>
          </a:prstGeom>
          <a:solidFill>
            <a:srgbClr val="FFFFF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9" name="Google Shape;429;p9"/>
          <p:cNvSpPr/>
          <p:nvPr/>
        </p:nvSpPr>
        <p:spPr>
          <a:xfrm>
            <a:off x="512064" y="3758184"/>
            <a:ext cx="2633472"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32323"/>
              </a:buClr>
              <a:buSzPts val="1100"/>
              <a:buFont typeface="Calibri"/>
              <a:buNone/>
            </a:pPr>
            <a:r>
              <a:rPr b="1" i="0" lang="en-US" sz="1100" u="none" cap="none" strike="noStrike">
                <a:solidFill>
                  <a:srgbClr val="232323"/>
                </a:solidFill>
                <a:latin typeface="Calibri"/>
                <a:ea typeface="Calibri"/>
                <a:cs typeface="Calibri"/>
                <a:sym typeface="Calibri"/>
              </a:rPr>
              <a:t>Intel (INTC)</a:t>
            </a:r>
            <a:endParaRPr b="0" i="0" sz="1100" u="none" cap="none" strike="noStrike">
              <a:solidFill>
                <a:schemeClr val="dk1"/>
              </a:solidFill>
              <a:latin typeface="Calibri"/>
              <a:ea typeface="Calibri"/>
              <a:cs typeface="Calibri"/>
              <a:sym typeface="Calibri"/>
            </a:endParaRPr>
          </a:p>
        </p:txBody>
      </p:sp>
      <p:sp>
        <p:nvSpPr>
          <p:cNvPr id="430" name="Google Shape;430;p9"/>
          <p:cNvSpPr/>
          <p:nvPr/>
        </p:nvSpPr>
        <p:spPr>
          <a:xfrm>
            <a:off x="3255264" y="3758184"/>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328,106</a:t>
            </a:r>
            <a:endParaRPr b="0" i="0" sz="1100" u="none" cap="none" strike="noStrike">
              <a:solidFill>
                <a:schemeClr val="dk1"/>
              </a:solidFill>
              <a:latin typeface="Calibri"/>
              <a:ea typeface="Calibri"/>
              <a:cs typeface="Calibri"/>
              <a:sym typeface="Calibri"/>
            </a:endParaRPr>
          </a:p>
        </p:txBody>
      </p:sp>
      <p:sp>
        <p:nvSpPr>
          <p:cNvPr id="431" name="Google Shape;431;p9"/>
          <p:cNvSpPr/>
          <p:nvPr/>
        </p:nvSpPr>
        <p:spPr>
          <a:xfrm>
            <a:off x="4626864" y="3758184"/>
            <a:ext cx="11704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6.83x</a:t>
            </a:r>
            <a:endParaRPr b="0" i="0" sz="1100" u="none" cap="none" strike="noStrike">
              <a:solidFill>
                <a:schemeClr val="dk1"/>
              </a:solidFill>
              <a:latin typeface="Calibri"/>
              <a:ea typeface="Calibri"/>
              <a:cs typeface="Calibri"/>
              <a:sym typeface="Calibri"/>
            </a:endParaRPr>
          </a:p>
        </p:txBody>
      </p:sp>
      <p:sp>
        <p:nvSpPr>
          <p:cNvPr id="432" name="Google Shape;432;p9"/>
          <p:cNvSpPr/>
          <p:nvPr/>
        </p:nvSpPr>
        <p:spPr>
          <a:xfrm>
            <a:off x="5907024" y="3758184"/>
            <a:ext cx="11704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28.57x</a:t>
            </a:r>
            <a:endParaRPr b="0" i="0" sz="1100" u="none" cap="none" strike="noStrike">
              <a:solidFill>
                <a:schemeClr val="dk1"/>
              </a:solidFill>
              <a:latin typeface="Calibri"/>
              <a:ea typeface="Calibri"/>
              <a:cs typeface="Calibri"/>
              <a:sym typeface="Calibri"/>
            </a:endParaRPr>
          </a:p>
        </p:txBody>
      </p:sp>
      <p:sp>
        <p:nvSpPr>
          <p:cNvPr id="433" name="Google Shape;433;p9"/>
          <p:cNvSpPr/>
          <p:nvPr/>
        </p:nvSpPr>
        <p:spPr>
          <a:xfrm>
            <a:off x="7187184" y="3758184"/>
            <a:ext cx="11704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NMF</a:t>
            </a:r>
            <a:endParaRPr b="0" i="0" sz="1100" u="none" cap="none" strike="noStrike">
              <a:solidFill>
                <a:schemeClr val="dk1"/>
              </a:solidFill>
              <a:latin typeface="Calibri"/>
              <a:ea typeface="Calibri"/>
              <a:cs typeface="Calibri"/>
              <a:sym typeface="Calibri"/>
            </a:endParaRPr>
          </a:p>
        </p:txBody>
      </p:sp>
      <p:sp>
        <p:nvSpPr>
          <p:cNvPr id="434" name="Google Shape;434;p9"/>
          <p:cNvSpPr/>
          <p:nvPr/>
        </p:nvSpPr>
        <p:spPr>
          <a:xfrm>
            <a:off x="8467344" y="3758184"/>
            <a:ext cx="153619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2.60x</a:t>
            </a:r>
            <a:endParaRPr b="0" i="0" sz="1100" u="none" cap="none" strike="noStrike">
              <a:solidFill>
                <a:schemeClr val="dk1"/>
              </a:solidFill>
              <a:latin typeface="Calibri"/>
              <a:ea typeface="Calibri"/>
              <a:cs typeface="Calibri"/>
              <a:sym typeface="Calibri"/>
            </a:endParaRPr>
          </a:p>
        </p:txBody>
      </p:sp>
      <p:sp>
        <p:nvSpPr>
          <p:cNvPr id="435" name="Google Shape;435;p9"/>
          <p:cNvSpPr/>
          <p:nvPr/>
        </p:nvSpPr>
        <p:spPr>
          <a:xfrm>
            <a:off x="10113264" y="3758184"/>
            <a:ext cx="153619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232323"/>
              </a:buClr>
              <a:buSzPts val="1100"/>
              <a:buFont typeface="Calibri"/>
              <a:buNone/>
            </a:pPr>
            <a:r>
              <a:rPr b="0" i="0" lang="en-US" sz="1100" u="none" cap="none" strike="noStrike">
                <a:solidFill>
                  <a:srgbClr val="232323"/>
                </a:solidFill>
                <a:latin typeface="Calibri"/>
                <a:ea typeface="Calibri"/>
                <a:cs typeface="Calibri"/>
                <a:sym typeface="Calibri"/>
              </a:rPr>
              <a:t>0.0%</a:t>
            </a:r>
            <a:endParaRPr b="0" i="0" sz="1100" u="none" cap="none" strike="noStrike">
              <a:solidFill>
                <a:schemeClr val="dk1"/>
              </a:solidFill>
              <a:latin typeface="Calibri"/>
              <a:ea typeface="Calibri"/>
              <a:cs typeface="Calibri"/>
              <a:sym typeface="Calibri"/>
            </a:endParaRPr>
          </a:p>
        </p:txBody>
      </p:sp>
      <p:sp>
        <p:nvSpPr>
          <p:cNvPr id="436" name="Google Shape;436;p9"/>
          <p:cNvSpPr/>
          <p:nvPr/>
        </p:nvSpPr>
        <p:spPr>
          <a:xfrm>
            <a:off x="457200" y="4105656"/>
            <a:ext cx="11247120" cy="420624"/>
          </a:xfrm>
          <a:prstGeom prst="rect">
            <a:avLst/>
          </a:prstGeom>
          <a:solidFill>
            <a:srgbClr val="FAF7E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7" name="Google Shape;437;p9"/>
          <p:cNvSpPr/>
          <p:nvPr/>
        </p:nvSpPr>
        <p:spPr>
          <a:xfrm>
            <a:off x="512064" y="4178808"/>
            <a:ext cx="2633472"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A1111"/>
              </a:buClr>
              <a:buSzPts val="1100"/>
              <a:buFont typeface="Calibri"/>
              <a:buNone/>
            </a:pPr>
            <a:r>
              <a:rPr b="1" i="0" lang="en-US" sz="1100" u="none" cap="none" strike="noStrike">
                <a:solidFill>
                  <a:srgbClr val="7A1111"/>
                </a:solidFill>
                <a:latin typeface="Calibri"/>
                <a:ea typeface="Calibri"/>
                <a:cs typeface="Calibri"/>
                <a:sym typeface="Calibri"/>
              </a:rPr>
              <a:t>Peer Mean</a:t>
            </a:r>
            <a:endParaRPr b="0" i="0" sz="1100" u="none" cap="none" strike="noStrike">
              <a:solidFill>
                <a:schemeClr val="dk1"/>
              </a:solidFill>
              <a:latin typeface="Calibri"/>
              <a:ea typeface="Calibri"/>
              <a:cs typeface="Calibri"/>
              <a:sym typeface="Calibri"/>
            </a:endParaRPr>
          </a:p>
        </p:txBody>
      </p:sp>
      <p:sp>
        <p:nvSpPr>
          <p:cNvPr id="438" name="Google Shape;438;p9"/>
          <p:cNvSpPr/>
          <p:nvPr/>
        </p:nvSpPr>
        <p:spPr>
          <a:xfrm>
            <a:off x="3255264" y="4178808"/>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A1111"/>
              </a:buClr>
              <a:buSzPts val="1100"/>
              <a:buFont typeface="Calibri"/>
              <a:buNone/>
            </a:pPr>
            <a:r>
              <a:rPr b="1" i="0" lang="en-US" sz="1100" u="none" cap="none" strike="noStrike">
                <a:solidFill>
                  <a:srgbClr val="7A1111"/>
                </a:solidFill>
                <a:latin typeface="Calibri"/>
                <a:ea typeface="Calibri"/>
                <a:cs typeface="Calibri"/>
                <a:sym typeface="Calibri"/>
              </a:rPr>
              <a:t>—</a:t>
            </a:r>
            <a:endParaRPr b="0" i="0" sz="1100" u="none" cap="none" strike="noStrike">
              <a:solidFill>
                <a:schemeClr val="dk1"/>
              </a:solidFill>
              <a:latin typeface="Calibri"/>
              <a:ea typeface="Calibri"/>
              <a:cs typeface="Calibri"/>
              <a:sym typeface="Calibri"/>
            </a:endParaRPr>
          </a:p>
        </p:txBody>
      </p:sp>
      <p:sp>
        <p:nvSpPr>
          <p:cNvPr id="439" name="Google Shape;439;p9"/>
          <p:cNvSpPr/>
          <p:nvPr/>
        </p:nvSpPr>
        <p:spPr>
          <a:xfrm>
            <a:off x="4626864" y="4178808"/>
            <a:ext cx="11704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A1111"/>
              </a:buClr>
              <a:buSzPts val="1100"/>
              <a:buFont typeface="Calibri"/>
              <a:buNone/>
            </a:pPr>
            <a:r>
              <a:rPr b="1" i="0" lang="en-US" sz="1100" u="none" cap="none" strike="noStrike">
                <a:solidFill>
                  <a:srgbClr val="7A1111"/>
                </a:solidFill>
                <a:latin typeface="Calibri"/>
                <a:ea typeface="Calibri"/>
                <a:cs typeface="Calibri"/>
                <a:sym typeface="Calibri"/>
              </a:rPr>
              <a:t>10.54x</a:t>
            </a:r>
            <a:endParaRPr b="0" i="0" sz="1100" u="none" cap="none" strike="noStrike">
              <a:solidFill>
                <a:schemeClr val="dk1"/>
              </a:solidFill>
              <a:latin typeface="Calibri"/>
              <a:ea typeface="Calibri"/>
              <a:cs typeface="Calibri"/>
              <a:sym typeface="Calibri"/>
            </a:endParaRPr>
          </a:p>
        </p:txBody>
      </p:sp>
      <p:sp>
        <p:nvSpPr>
          <p:cNvPr id="440" name="Google Shape;440;p9"/>
          <p:cNvSpPr/>
          <p:nvPr/>
        </p:nvSpPr>
        <p:spPr>
          <a:xfrm>
            <a:off x="5907024" y="4178808"/>
            <a:ext cx="11704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A1111"/>
              </a:buClr>
              <a:buSzPts val="1100"/>
              <a:buFont typeface="Calibri"/>
              <a:buNone/>
            </a:pPr>
            <a:r>
              <a:rPr b="1" i="0" lang="en-US" sz="1100" u="none" cap="none" strike="noStrike">
                <a:solidFill>
                  <a:srgbClr val="7A1111"/>
                </a:solidFill>
                <a:latin typeface="Calibri"/>
                <a:ea typeface="Calibri"/>
                <a:cs typeface="Calibri"/>
                <a:sym typeface="Calibri"/>
              </a:rPr>
              <a:t>38.85x</a:t>
            </a:r>
            <a:endParaRPr b="0" i="0" sz="1100" u="none" cap="none" strike="noStrike">
              <a:solidFill>
                <a:schemeClr val="dk1"/>
              </a:solidFill>
              <a:latin typeface="Calibri"/>
              <a:ea typeface="Calibri"/>
              <a:cs typeface="Calibri"/>
              <a:sym typeface="Calibri"/>
            </a:endParaRPr>
          </a:p>
        </p:txBody>
      </p:sp>
      <p:sp>
        <p:nvSpPr>
          <p:cNvPr id="441" name="Google Shape;441;p9"/>
          <p:cNvSpPr/>
          <p:nvPr/>
        </p:nvSpPr>
        <p:spPr>
          <a:xfrm>
            <a:off x="7187184" y="4178808"/>
            <a:ext cx="11704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A1111"/>
              </a:buClr>
              <a:buSzPts val="1100"/>
              <a:buFont typeface="Calibri"/>
              <a:buNone/>
            </a:pPr>
            <a:r>
              <a:rPr b="1" i="0" lang="en-US" sz="1100" u="none" cap="none" strike="noStrike">
                <a:solidFill>
                  <a:srgbClr val="7A1111"/>
                </a:solidFill>
                <a:latin typeface="Calibri"/>
                <a:ea typeface="Calibri"/>
                <a:cs typeface="Calibri"/>
                <a:sym typeface="Calibri"/>
              </a:rPr>
              <a:t>56.35x</a:t>
            </a:r>
            <a:endParaRPr b="0" i="0" sz="1100" u="none" cap="none" strike="noStrike">
              <a:solidFill>
                <a:schemeClr val="dk1"/>
              </a:solidFill>
              <a:latin typeface="Calibri"/>
              <a:ea typeface="Calibri"/>
              <a:cs typeface="Calibri"/>
              <a:sym typeface="Calibri"/>
            </a:endParaRPr>
          </a:p>
        </p:txBody>
      </p:sp>
      <p:sp>
        <p:nvSpPr>
          <p:cNvPr id="442" name="Google Shape;442;p9"/>
          <p:cNvSpPr/>
          <p:nvPr/>
        </p:nvSpPr>
        <p:spPr>
          <a:xfrm>
            <a:off x="8467344" y="4178808"/>
            <a:ext cx="153619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A1111"/>
              </a:buClr>
              <a:buSzPts val="1100"/>
              <a:buFont typeface="Calibri"/>
              <a:buNone/>
            </a:pPr>
            <a:r>
              <a:rPr b="1" i="0" lang="en-US" sz="1100" u="none" cap="none" strike="noStrike">
                <a:solidFill>
                  <a:srgbClr val="7A1111"/>
                </a:solidFill>
                <a:latin typeface="Calibri"/>
                <a:ea typeface="Calibri"/>
                <a:cs typeface="Calibri"/>
                <a:sym typeface="Calibri"/>
              </a:rPr>
              <a:t>1.23x</a:t>
            </a:r>
            <a:endParaRPr b="0" i="0" sz="1100" u="none" cap="none" strike="noStrike">
              <a:solidFill>
                <a:schemeClr val="dk1"/>
              </a:solidFill>
              <a:latin typeface="Calibri"/>
              <a:ea typeface="Calibri"/>
              <a:cs typeface="Calibri"/>
              <a:sym typeface="Calibri"/>
            </a:endParaRPr>
          </a:p>
        </p:txBody>
      </p:sp>
      <p:sp>
        <p:nvSpPr>
          <p:cNvPr id="443" name="Google Shape;443;p9"/>
          <p:cNvSpPr/>
          <p:nvPr/>
        </p:nvSpPr>
        <p:spPr>
          <a:xfrm>
            <a:off x="10113264" y="4178808"/>
            <a:ext cx="153619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A1111"/>
              </a:buClr>
              <a:buSzPts val="1100"/>
              <a:buFont typeface="Calibri"/>
              <a:buNone/>
            </a:pPr>
            <a:r>
              <a:rPr b="1" i="0" lang="en-US" sz="1100" u="none" cap="none" strike="noStrike">
                <a:solidFill>
                  <a:srgbClr val="7A1111"/>
                </a:solidFill>
                <a:latin typeface="Calibri"/>
                <a:ea typeface="Calibri"/>
                <a:cs typeface="Calibri"/>
                <a:sym typeface="Calibri"/>
              </a:rPr>
              <a:t>18.1%</a:t>
            </a:r>
            <a:endParaRPr b="0" i="0" sz="1100" u="none" cap="none" strike="noStrike">
              <a:solidFill>
                <a:schemeClr val="dk1"/>
              </a:solidFill>
              <a:latin typeface="Calibri"/>
              <a:ea typeface="Calibri"/>
              <a:cs typeface="Calibri"/>
              <a:sym typeface="Calibri"/>
            </a:endParaRPr>
          </a:p>
        </p:txBody>
      </p:sp>
      <p:sp>
        <p:nvSpPr>
          <p:cNvPr id="444" name="Google Shape;444;p9"/>
          <p:cNvSpPr/>
          <p:nvPr/>
        </p:nvSpPr>
        <p:spPr>
          <a:xfrm>
            <a:off x="457200" y="4526280"/>
            <a:ext cx="11247120" cy="420624"/>
          </a:xfrm>
          <a:prstGeom prst="rect">
            <a:avLst/>
          </a:prstGeom>
          <a:solidFill>
            <a:srgbClr val="FAF7EF"/>
          </a:solidFill>
          <a:ln cap="flat" cmpd="sng" w="9525">
            <a:solidFill>
              <a:srgbClr val="D6D6D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5" name="Google Shape;445;p9"/>
          <p:cNvSpPr/>
          <p:nvPr/>
        </p:nvSpPr>
        <p:spPr>
          <a:xfrm>
            <a:off x="512064" y="4599432"/>
            <a:ext cx="2633472"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7A1111"/>
              </a:buClr>
              <a:buSzPts val="1100"/>
              <a:buFont typeface="Calibri"/>
              <a:buNone/>
            </a:pPr>
            <a:r>
              <a:rPr b="1" i="0" lang="en-US" sz="1100" u="none" cap="none" strike="noStrike">
                <a:solidFill>
                  <a:srgbClr val="7A1111"/>
                </a:solidFill>
                <a:latin typeface="Calibri"/>
                <a:ea typeface="Calibri"/>
                <a:cs typeface="Calibri"/>
                <a:sym typeface="Calibri"/>
              </a:rPr>
              <a:t>Peer Median</a:t>
            </a:r>
            <a:endParaRPr b="0" i="0" sz="1100" u="none" cap="none" strike="noStrike">
              <a:solidFill>
                <a:schemeClr val="dk1"/>
              </a:solidFill>
              <a:latin typeface="Calibri"/>
              <a:ea typeface="Calibri"/>
              <a:cs typeface="Calibri"/>
              <a:sym typeface="Calibri"/>
            </a:endParaRPr>
          </a:p>
        </p:txBody>
      </p:sp>
      <p:sp>
        <p:nvSpPr>
          <p:cNvPr id="446" name="Google Shape;446;p9"/>
          <p:cNvSpPr/>
          <p:nvPr/>
        </p:nvSpPr>
        <p:spPr>
          <a:xfrm>
            <a:off x="3255264" y="4599432"/>
            <a:ext cx="126187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A1111"/>
              </a:buClr>
              <a:buSzPts val="1100"/>
              <a:buFont typeface="Calibri"/>
              <a:buNone/>
            </a:pPr>
            <a:r>
              <a:rPr b="1" i="0" lang="en-US" sz="1100" u="none" cap="none" strike="noStrike">
                <a:solidFill>
                  <a:srgbClr val="7A1111"/>
                </a:solidFill>
                <a:latin typeface="Calibri"/>
                <a:ea typeface="Calibri"/>
                <a:cs typeface="Calibri"/>
                <a:sym typeface="Calibri"/>
              </a:rPr>
              <a:t>—</a:t>
            </a:r>
            <a:endParaRPr b="0" i="0" sz="1100" u="none" cap="none" strike="noStrike">
              <a:solidFill>
                <a:schemeClr val="dk1"/>
              </a:solidFill>
              <a:latin typeface="Calibri"/>
              <a:ea typeface="Calibri"/>
              <a:cs typeface="Calibri"/>
              <a:sym typeface="Calibri"/>
            </a:endParaRPr>
          </a:p>
        </p:txBody>
      </p:sp>
      <p:sp>
        <p:nvSpPr>
          <p:cNvPr id="447" name="Google Shape;447;p9"/>
          <p:cNvSpPr/>
          <p:nvPr/>
        </p:nvSpPr>
        <p:spPr>
          <a:xfrm>
            <a:off x="4626864" y="4599432"/>
            <a:ext cx="11704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A1111"/>
              </a:buClr>
              <a:buSzPts val="1100"/>
              <a:buFont typeface="Calibri"/>
              <a:buNone/>
            </a:pPr>
            <a:r>
              <a:rPr b="1" i="0" lang="en-US" sz="1100" u="none" cap="none" strike="noStrike">
                <a:solidFill>
                  <a:srgbClr val="7A1111"/>
                </a:solidFill>
                <a:latin typeface="Calibri"/>
                <a:ea typeface="Calibri"/>
                <a:cs typeface="Calibri"/>
                <a:sym typeface="Calibri"/>
              </a:rPr>
              <a:t>10.94x</a:t>
            </a:r>
            <a:endParaRPr b="0" i="0" sz="1100" u="none" cap="none" strike="noStrike">
              <a:solidFill>
                <a:schemeClr val="dk1"/>
              </a:solidFill>
              <a:latin typeface="Calibri"/>
              <a:ea typeface="Calibri"/>
              <a:cs typeface="Calibri"/>
              <a:sym typeface="Calibri"/>
            </a:endParaRPr>
          </a:p>
        </p:txBody>
      </p:sp>
      <p:sp>
        <p:nvSpPr>
          <p:cNvPr id="448" name="Google Shape;448;p9"/>
          <p:cNvSpPr/>
          <p:nvPr/>
        </p:nvSpPr>
        <p:spPr>
          <a:xfrm>
            <a:off x="5907024" y="4599432"/>
            <a:ext cx="11704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A1111"/>
              </a:buClr>
              <a:buSzPts val="1100"/>
              <a:buFont typeface="Calibri"/>
              <a:buNone/>
            </a:pPr>
            <a:r>
              <a:rPr b="1" i="0" lang="en-US" sz="1100" u="none" cap="none" strike="noStrike">
                <a:solidFill>
                  <a:srgbClr val="7A1111"/>
                </a:solidFill>
                <a:latin typeface="Calibri"/>
                <a:ea typeface="Calibri"/>
                <a:cs typeface="Calibri"/>
                <a:sym typeface="Calibri"/>
              </a:rPr>
              <a:t>34.69x</a:t>
            </a:r>
            <a:endParaRPr b="0" i="0" sz="1100" u="none" cap="none" strike="noStrike">
              <a:solidFill>
                <a:schemeClr val="dk1"/>
              </a:solidFill>
              <a:latin typeface="Calibri"/>
              <a:ea typeface="Calibri"/>
              <a:cs typeface="Calibri"/>
              <a:sym typeface="Calibri"/>
            </a:endParaRPr>
          </a:p>
        </p:txBody>
      </p:sp>
      <p:sp>
        <p:nvSpPr>
          <p:cNvPr id="449" name="Google Shape;449;p9"/>
          <p:cNvSpPr/>
          <p:nvPr/>
        </p:nvSpPr>
        <p:spPr>
          <a:xfrm>
            <a:off x="7187184" y="4599432"/>
            <a:ext cx="117043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A1111"/>
              </a:buClr>
              <a:buSzPts val="1100"/>
              <a:buFont typeface="Calibri"/>
              <a:buNone/>
            </a:pPr>
            <a:r>
              <a:rPr b="1" i="0" lang="en-US" sz="1100" u="none" cap="none" strike="noStrike">
                <a:solidFill>
                  <a:srgbClr val="7A1111"/>
                </a:solidFill>
                <a:latin typeface="Calibri"/>
                <a:ea typeface="Calibri"/>
                <a:cs typeface="Calibri"/>
                <a:sym typeface="Calibri"/>
              </a:rPr>
              <a:t>56.35x</a:t>
            </a:r>
            <a:endParaRPr b="0" i="0" sz="1100" u="none" cap="none" strike="noStrike">
              <a:solidFill>
                <a:schemeClr val="dk1"/>
              </a:solidFill>
              <a:latin typeface="Calibri"/>
              <a:ea typeface="Calibri"/>
              <a:cs typeface="Calibri"/>
              <a:sym typeface="Calibri"/>
            </a:endParaRPr>
          </a:p>
        </p:txBody>
      </p:sp>
      <p:sp>
        <p:nvSpPr>
          <p:cNvPr id="450" name="Google Shape;450;p9"/>
          <p:cNvSpPr/>
          <p:nvPr/>
        </p:nvSpPr>
        <p:spPr>
          <a:xfrm>
            <a:off x="8467344" y="4599432"/>
            <a:ext cx="153619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A1111"/>
              </a:buClr>
              <a:buSzPts val="1100"/>
              <a:buFont typeface="Calibri"/>
              <a:buNone/>
            </a:pPr>
            <a:r>
              <a:rPr b="1" i="0" lang="en-US" sz="1100" u="none" cap="none" strike="noStrike">
                <a:solidFill>
                  <a:srgbClr val="7A1111"/>
                </a:solidFill>
                <a:latin typeface="Calibri"/>
                <a:ea typeface="Calibri"/>
                <a:cs typeface="Calibri"/>
                <a:sym typeface="Calibri"/>
              </a:rPr>
              <a:t>1.11x</a:t>
            </a:r>
            <a:endParaRPr b="0" i="0" sz="1100" u="none" cap="none" strike="noStrike">
              <a:solidFill>
                <a:schemeClr val="dk1"/>
              </a:solidFill>
              <a:latin typeface="Calibri"/>
              <a:ea typeface="Calibri"/>
              <a:cs typeface="Calibri"/>
              <a:sym typeface="Calibri"/>
            </a:endParaRPr>
          </a:p>
        </p:txBody>
      </p:sp>
      <p:sp>
        <p:nvSpPr>
          <p:cNvPr id="451" name="Google Shape;451;p9"/>
          <p:cNvSpPr/>
          <p:nvPr/>
        </p:nvSpPr>
        <p:spPr>
          <a:xfrm>
            <a:off x="10113264" y="4599432"/>
            <a:ext cx="1536192"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7A1111"/>
              </a:buClr>
              <a:buSzPts val="1100"/>
              <a:buFont typeface="Calibri"/>
              <a:buNone/>
            </a:pPr>
            <a:r>
              <a:rPr b="1" i="0" lang="en-US" sz="1100" u="none" cap="none" strike="noStrike">
                <a:solidFill>
                  <a:srgbClr val="7A1111"/>
                </a:solidFill>
                <a:latin typeface="Calibri"/>
                <a:ea typeface="Calibri"/>
                <a:cs typeface="Calibri"/>
                <a:sym typeface="Calibri"/>
              </a:rPr>
              <a:t>17.5%</a:t>
            </a:r>
            <a:endParaRPr b="0" i="0" sz="1100" u="none" cap="none" strike="noStrike">
              <a:solidFill>
                <a:schemeClr val="dk1"/>
              </a:solidFill>
              <a:latin typeface="Calibri"/>
              <a:ea typeface="Calibri"/>
              <a:cs typeface="Calibri"/>
              <a:sym typeface="Calibri"/>
            </a:endParaRPr>
          </a:p>
        </p:txBody>
      </p:sp>
      <p:sp>
        <p:nvSpPr>
          <p:cNvPr id="452" name="Google Shape;452;p9"/>
          <p:cNvSpPr/>
          <p:nvPr/>
        </p:nvSpPr>
        <p:spPr>
          <a:xfrm>
            <a:off x="0" y="6510528"/>
            <a:ext cx="12191695" cy="347472"/>
          </a:xfrm>
          <a:prstGeom prst="rect">
            <a:avLst/>
          </a:prstGeom>
          <a:solidFill>
            <a:srgbClr val="990000"/>
          </a:solidFill>
          <a:ln cap="flat" cmpd="sng" w="12700">
            <a:solidFill>
              <a:srgbClr val="99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3" name="Google Shape;453;p9"/>
          <p:cNvSpPr/>
          <p:nvPr/>
        </p:nvSpPr>
        <p:spPr>
          <a:xfrm>
            <a:off x="0" y="6510528"/>
            <a:ext cx="12191695" cy="36576"/>
          </a:xfrm>
          <a:prstGeom prst="rect">
            <a:avLst/>
          </a:prstGeom>
          <a:solidFill>
            <a:srgbClr val="FFC72C"/>
          </a:solidFill>
          <a:ln cap="flat" cmpd="sng" w="12700">
            <a:solidFill>
              <a:srgbClr val="FFC7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4" name="Google Shape;454;p9"/>
          <p:cNvSpPr/>
          <p:nvPr/>
        </p:nvSpPr>
        <p:spPr>
          <a:xfrm>
            <a:off x="7498080" y="6556248"/>
            <a:ext cx="3657600"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C72C"/>
              </a:buClr>
              <a:buSzPts val="900"/>
              <a:buFont typeface="Calibri"/>
              <a:buNone/>
            </a:pPr>
            <a:r>
              <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2026-04-27T00:41:04Z</dcterms:created>
  <dc:creator>PptxGenJS</dc:creator>
</cp:coreProperties>
</file>